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72" r:id="rId1"/>
  </p:sldMasterIdLst>
  <p:notesMasterIdLst>
    <p:notesMasterId r:id="rId15"/>
  </p:notesMasterIdLst>
  <p:sldIdLst>
    <p:sldId id="267" r:id="rId2"/>
    <p:sldId id="268" r:id="rId3"/>
    <p:sldId id="256" r:id="rId4"/>
    <p:sldId id="257" r:id="rId5"/>
    <p:sldId id="258" r:id="rId6"/>
    <p:sldId id="259" r:id="rId7"/>
    <p:sldId id="260" r:id="rId8"/>
    <p:sldId id="262" r:id="rId9"/>
    <p:sldId id="261" r:id="rId10"/>
    <p:sldId id="263" r:id="rId11"/>
    <p:sldId id="264" r:id="rId12"/>
    <p:sldId id="265" r:id="rId13"/>
    <p:sldId id="266" r:id="rId14"/>
  </p:sldIdLst>
  <p:sldSz cx="8229600" cy="1051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C611"/>
    <a:srgbClr val="C41300"/>
    <a:srgbClr val="810B00"/>
    <a:srgbClr val="042754"/>
    <a:srgbClr val="BEC531"/>
    <a:srgbClr val="850801"/>
    <a:srgbClr val="006298"/>
    <a:srgbClr val="BC2863"/>
    <a:srgbClr val="006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67" autoAdjust="0"/>
    <p:restoredTop sz="89268" autoAdjust="0"/>
  </p:normalViewPr>
  <p:slideViewPr>
    <p:cSldViewPr snapToGrid="0">
      <p:cViewPr varScale="1">
        <p:scale>
          <a:sx n="72" d="100"/>
          <a:sy n="72" d="100"/>
        </p:scale>
        <p:origin x="198" y="84"/>
      </p:cViewPr>
      <p:guideLst>
        <p:guide orient="horz" pos="3312"/>
        <p:guide pos="259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TerryHP\Downloads\Figures%20and%20Tables%20(TLO)%20R3.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b="0" dirty="0">
                <a:solidFill>
                  <a:srgbClr val="44546A"/>
                </a:solidFill>
              </a:rPr>
              <a:t>Compare Military and Non-Military Terrorist Weapons Use </a:t>
            </a:r>
          </a:p>
        </c:rich>
      </c:tx>
      <c:layout>
        <c:manualLayout>
          <c:xMode val="edge"/>
          <c:yMode val="edge"/>
          <c:x val="0.11763447880733024"/>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Sheet4!$I$59</c:f>
              <c:strCache>
                <c:ptCount val="1"/>
                <c:pt idx="0">
                  <c:v>Military</c:v>
                </c:pt>
              </c:strCache>
            </c:strRef>
          </c:tx>
          <c:spPr>
            <a:solidFill>
              <a:srgbClr val="042754">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Sheet4!$H$60:$H$64</c:f>
              <c:strCache>
                <c:ptCount val="5"/>
                <c:pt idx="0">
                  <c:v>None</c:v>
                </c:pt>
                <c:pt idx="1">
                  <c:v>Explosives</c:v>
                </c:pt>
                <c:pt idx="2">
                  <c:v>Firearms</c:v>
                </c:pt>
                <c:pt idx="3">
                  <c:v>Knives</c:v>
                </c:pt>
                <c:pt idx="4">
                  <c:v>Bioweapon</c:v>
                </c:pt>
              </c:strCache>
            </c:strRef>
          </c:cat>
          <c:val>
            <c:numRef>
              <c:f>Sheet4!$I$60:$I$64</c:f>
              <c:numCache>
                <c:formatCode>0%</c:formatCode>
                <c:ptCount val="5"/>
                <c:pt idx="0">
                  <c:v>0.25</c:v>
                </c:pt>
                <c:pt idx="1">
                  <c:v>0.17499999999999999</c:v>
                </c:pt>
                <c:pt idx="2">
                  <c:v>0.45</c:v>
                </c:pt>
                <c:pt idx="3">
                  <c:v>2.5000000000000001E-2</c:v>
                </c:pt>
                <c:pt idx="4">
                  <c:v>2.5000000000000001E-2</c:v>
                </c:pt>
              </c:numCache>
            </c:numRef>
          </c:val>
          <c:extLst>
            <c:ext xmlns:c16="http://schemas.microsoft.com/office/drawing/2014/chart" uri="{C3380CC4-5D6E-409C-BE32-E72D297353CC}">
              <c16:uniqueId val="{00000000-D7DA-4D4F-92EB-4EEA570770D7}"/>
            </c:ext>
          </c:extLst>
        </c:ser>
        <c:ser>
          <c:idx val="1"/>
          <c:order val="1"/>
          <c:tx>
            <c:strRef>
              <c:f>Sheet4!$J$59</c:f>
              <c:strCache>
                <c:ptCount val="1"/>
                <c:pt idx="0">
                  <c:v>Non Military</c:v>
                </c:pt>
              </c:strCache>
            </c:strRef>
          </c:tx>
          <c:spPr>
            <a:solidFill>
              <a:srgbClr val="810B00">
                <a:alpha val="85000"/>
              </a:srgbClr>
            </a:solidFill>
            <a:ln w="9525" cap="flat" cmpd="sng" algn="ctr">
              <a:solidFill>
                <a:schemeClr val="lt1">
                  <a:alpha val="50000"/>
                </a:schemeClr>
              </a:solidFill>
              <a:round/>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Sheet4!$H$60:$H$64</c:f>
              <c:strCache>
                <c:ptCount val="5"/>
                <c:pt idx="0">
                  <c:v>None</c:v>
                </c:pt>
                <c:pt idx="1">
                  <c:v>Explosives</c:v>
                </c:pt>
                <c:pt idx="2">
                  <c:v>Firearms</c:v>
                </c:pt>
                <c:pt idx="3">
                  <c:v>Knives</c:v>
                </c:pt>
                <c:pt idx="4">
                  <c:v>Bioweapon</c:v>
                </c:pt>
              </c:strCache>
            </c:strRef>
          </c:cat>
          <c:val>
            <c:numRef>
              <c:f>Sheet4!$J$60:$J$64</c:f>
              <c:numCache>
                <c:formatCode>0%</c:formatCode>
                <c:ptCount val="5"/>
                <c:pt idx="0">
                  <c:v>0.47619047619047616</c:v>
                </c:pt>
                <c:pt idx="1">
                  <c:v>0.26190476190476192</c:v>
                </c:pt>
                <c:pt idx="2">
                  <c:v>0.21428571428571427</c:v>
                </c:pt>
                <c:pt idx="3">
                  <c:v>3.1746031746031744E-2</c:v>
                </c:pt>
                <c:pt idx="4">
                  <c:v>0</c:v>
                </c:pt>
              </c:numCache>
            </c:numRef>
          </c:val>
          <c:extLst>
            <c:ext xmlns:c16="http://schemas.microsoft.com/office/drawing/2014/chart" uri="{C3380CC4-5D6E-409C-BE32-E72D297353CC}">
              <c16:uniqueId val="{00000001-D7DA-4D4F-92EB-4EEA570770D7}"/>
            </c:ext>
          </c:extLst>
        </c:ser>
        <c:dLbls>
          <c:dLblPos val="inEnd"/>
          <c:showLegendKey val="0"/>
          <c:showVal val="1"/>
          <c:showCatName val="0"/>
          <c:showSerName val="0"/>
          <c:showPercent val="0"/>
          <c:showBubbleSize val="0"/>
        </c:dLbls>
        <c:gapWidth val="65"/>
        <c:axId val="1283767800"/>
        <c:axId val="1283766840"/>
      </c:barChart>
      <c:catAx>
        <c:axId val="1283767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283766840"/>
        <c:crosses val="autoZero"/>
        <c:auto val="1"/>
        <c:lblAlgn val="ctr"/>
        <c:lblOffset val="100"/>
        <c:noMultiLvlLbl val="0"/>
      </c:catAx>
      <c:valAx>
        <c:axId val="12837668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2837678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outerShdw blurRad="50800" dist="38100" algn="l"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Military Terrorists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'mental health vet status'!$B$4</c:f>
              <c:strCache>
                <c:ptCount val="1"/>
                <c:pt idx="0">
                  <c:v># Terrorists</c:v>
                </c:pt>
              </c:strCache>
            </c:strRef>
          </c:tx>
          <c:spPr>
            <a:solidFill>
              <a:srgbClr val="810B00"/>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'mental health vet status'!$A$5:$A$9</c:f>
              <c:strCache>
                <c:ptCount val="5"/>
                <c:pt idx="0">
                  <c:v>Army </c:v>
                </c:pt>
                <c:pt idx="1">
                  <c:v>Marines</c:v>
                </c:pt>
                <c:pt idx="2">
                  <c:v>Navy</c:v>
                </c:pt>
                <c:pt idx="3">
                  <c:v>Army National Guard</c:v>
                </c:pt>
                <c:pt idx="4">
                  <c:v>Air Force</c:v>
                </c:pt>
              </c:strCache>
            </c:strRef>
          </c:cat>
          <c:val>
            <c:numRef>
              <c:f>'mental health vet status'!$B$5:$B$9</c:f>
              <c:numCache>
                <c:formatCode>General</c:formatCode>
                <c:ptCount val="5"/>
                <c:pt idx="0">
                  <c:v>19</c:v>
                </c:pt>
                <c:pt idx="1">
                  <c:v>9</c:v>
                </c:pt>
                <c:pt idx="2">
                  <c:v>5</c:v>
                </c:pt>
                <c:pt idx="3">
                  <c:v>3</c:v>
                </c:pt>
                <c:pt idx="4">
                  <c:v>1</c:v>
                </c:pt>
              </c:numCache>
            </c:numRef>
          </c:val>
          <c:extLst>
            <c:ext xmlns:c16="http://schemas.microsoft.com/office/drawing/2014/chart" uri="{C3380CC4-5D6E-409C-BE32-E72D297353CC}">
              <c16:uniqueId val="{00000000-98FA-4427-9CD6-35AD5B550F11}"/>
            </c:ext>
          </c:extLst>
        </c:ser>
        <c:dLbls>
          <c:dLblPos val="inEnd"/>
          <c:showLegendKey val="0"/>
          <c:showVal val="1"/>
          <c:showCatName val="0"/>
          <c:showSerName val="0"/>
          <c:showPercent val="0"/>
          <c:showBubbleSize val="0"/>
        </c:dLbls>
        <c:gapWidth val="100"/>
        <c:overlap val="-24"/>
        <c:axId val="408857664"/>
        <c:axId val="408860800"/>
      </c:barChart>
      <c:catAx>
        <c:axId val="40885766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Military Branch</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08860800"/>
        <c:crosses val="autoZero"/>
        <c:auto val="1"/>
        <c:lblAlgn val="ctr"/>
        <c:lblOffset val="100"/>
        <c:noMultiLvlLbl val="0"/>
      </c:catAx>
      <c:valAx>
        <c:axId val="40886080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 Terrorists</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08857664"/>
        <c:crosses val="autoZero"/>
        <c:crossBetween val="between"/>
      </c:valAx>
      <c:spPr>
        <a:noFill/>
        <a:ln>
          <a:noFill/>
        </a:ln>
        <a:effectLst/>
      </c:spPr>
    </c:plotArea>
    <c:plotVisOnly val="1"/>
    <c:dispBlanksAs val="gap"/>
    <c:showDLblsOverMax val="0"/>
  </c:chart>
  <c:spPr>
    <a:solidFill>
      <a:srgbClr val="042754"/>
    </a:solidFill>
    <a:ln>
      <a:noFill/>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45920343162302"/>
          <c:y val="0.13446448639581687"/>
          <c:w val="0.65967363231042964"/>
          <c:h val="0.77637217336788156"/>
        </c:manualLayout>
      </c:layout>
      <c:pieChart>
        <c:varyColors val="1"/>
        <c:ser>
          <c:idx val="0"/>
          <c:order val="0"/>
          <c:spPr>
            <a:effectLst>
              <a:outerShdw blurRad="50800" dist="38100" algn="l" rotWithShape="0">
                <a:prstClr val="black">
                  <a:alpha val="40000"/>
                </a:prstClr>
              </a:outerShdw>
            </a:effectLst>
          </c:spPr>
          <c:explosion val="25"/>
          <c:dPt>
            <c:idx val="0"/>
            <c:bubble3D val="0"/>
            <c:spPr>
              <a:solidFill>
                <a:srgbClr val="04275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1-55A2-498C-A7B7-CC086A83D23A}"/>
              </c:ext>
            </c:extLst>
          </c:dPt>
          <c:dPt>
            <c:idx val="1"/>
            <c:bubble3D val="0"/>
            <c:explosion val="0"/>
            <c:spPr>
              <a:solidFill>
                <a:srgbClr val="FFC61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3-55A2-498C-A7B7-CC086A83D23A}"/>
              </c:ext>
            </c:extLst>
          </c:dPt>
          <c:dLbls>
            <c:dLbl>
              <c:idx val="0"/>
              <c:layout>
                <c:manualLayout>
                  <c:x val="6.4287412556823229E-2"/>
                  <c:y val="-0.1438550725821415"/>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r>
                      <a:rPr lang="en-US" dirty="0">
                        <a:solidFill>
                          <a:schemeClr val="bg1"/>
                        </a:solidFill>
                      </a:rPr>
                      <a:t>No</a:t>
                    </a:r>
                    <a:r>
                      <a:rPr lang="en-US" baseline="0" dirty="0">
                        <a:solidFill>
                          <a:schemeClr val="bg1"/>
                        </a:solidFill>
                      </a:rPr>
                      <a:t>
</a:t>
                    </a:r>
                    <a:fld id="{5EB5D87D-3835-4328-BA42-4C9D9EBB4629}" type="PERCENTAGE">
                      <a:rPr lang="en-US" baseline="0">
                        <a:solidFill>
                          <a:schemeClr val="bg1"/>
                        </a:solidFill>
                      </a:rPr>
                      <a:pPr>
                        <a:defRPr sz="1600">
                          <a:solidFill>
                            <a:schemeClr val="accent3"/>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52958544417852182"/>
                      <c:h val="0.37979858482893486"/>
                    </c:manualLayout>
                  </c15:layout>
                  <c15:dlblFieldTable/>
                  <c15:showDataLabelsRange val="0"/>
                </c:ext>
                <c:ext xmlns:c16="http://schemas.microsoft.com/office/drawing/2014/chart" uri="{C3380CC4-5D6E-409C-BE32-E72D297353CC}">
                  <c16:uniqueId val="{00000001-55A2-498C-A7B7-CC086A83D23A}"/>
                </c:ext>
              </c:extLst>
            </c:dLbl>
            <c:dLbl>
              <c:idx val="1"/>
              <c:layout>
                <c:manualLayout>
                  <c:x val="-0.22629090585124262"/>
                  <c:y val="0.17838024215672904"/>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rgbClr val="44546A"/>
                        </a:solidFill>
                        <a:latin typeface="+mn-lt"/>
                        <a:ea typeface="+mn-ea"/>
                        <a:cs typeface="+mn-cs"/>
                      </a:defRPr>
                    </a:pPr>
                    <a:r>
                      <a:rPr lang="en-US" dirty="0">
                        <a:solidFill>
                          <a:srgbClr val="44546A"/>
                        </a:solidFill>
                      </a:rPr>
                      <a:t>Yes</a:t>
                    </a:r>
                    <a:r>
                      <a:rPr lang="en-US" baseline="0" dirty="0">
                        <a:solidFill>
                          <a:srgbClr val="44546A"/>
                        </a:solidFill>
                      </a:rPr>
                      <a:t>
</a:t>
                    </a:r>
                    <a:fld id="{63450DE7-FAF1-4562-A2CB-09C27F8ACCE4}" type="PERCENTAGE">
                      <a:rPr lang="en-US" baseline="0">
                        <a:solidFill>
                          <a:srgbClr val="44546A"/>
                        </a:solidFill>
                      </a:rPr>
                      <a:pPr>
                        <a:defRPr sz="1600">
                          <a:solidFill>
                            <a:srgbClr val="44546A"/>
                          </a:solidFill>
                        </a:defRPr>
                      </a:pPr>
                      <a:t>[PERCENTAGE]</a:t>
                    </a:fld>
                    <a:endParaRPr lang="en-US" baseline="0" dirty="0">
                      <a:solidFill>
                        <a:srgbClr val="44546A"/>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44546A"/>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248441922904035"/>
                      <c:h val="0.28836024743972022"/>
                    </c:manualLayout>
                  </c15:layout>
                  <c15:dlblFieldTable/>
                  <c15:showDataLabelsRange val="0"/>
                </c:ext>
                <c:ext xmlns:c16="http://schemas.microsoft.com/office/drawing/2014/chart" uri="{C3380CC4-5D6E-409C-BE32-E72D297353CC}">
                  <c16:uniqueId val="{00000003-55A2-498C-A7B7-CC086A83D23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'T15-3'!$E$16:$F$16</c:f>
              <c:strCache>
                <c:ptCount val="2"/>
                <c:pt idx="0">
                  <c:v>No Violence</c:v>
                </c:pt>
                <c:pt idx="1">
                  <c:v>Violence</c:v>
                </c:pt>
              </c:strCache>
            </c:strRef>
          </c:cat>
          <c:val>
            <c:numRef>
              <c:f>'T15-3'!$E$17:$F$17</c:f>
              <c:numCache>
                <c:formatCode>General</c:formatCode>
                <c:ptCount val="2"/>
                <c:pt idx="0">
                  <c:v>226</c:v>
                </c:pt>
                <c:pt idx="1">
                  <c:v>92</c:v>
                </c:pt>
              </c:numCache>
            </c:numRef>
          </c:val>
          <c:extLst>
            <c:ext xmlns:c16="http://schemas.microsoft.com/office/drawing/2014/chart" uri="{C3380CC4-5D6E-409C-BE32-E72D297353CC}">
              <c16:uniqueId val="{00000004-55A2-498C-A7B7-CC086A83D23A}"/>
            </c:ext>
          </c:extLst>
        </c:ser>
        <c:dLbls>
          <c:dLblPos val="outEnd"/>
          <c:showLegendKey val="0"/>
          <c:showVal val="0"/>
          <c:showCatName val="0"/>
          <c:showSerName val="0"/>
          <c:showPercent val="1"/>
          <c:showBubbleSize val="0"/>
          <c:showLeaderLines val="1"/>
        </c:dLbls>
        <c:firstSliceAng val="10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3929393678917"/>
          <c:y val="0.23438627568402667"/>
          <c:w val="0.65041978499733888"/>
          <c:h val="0.67494804064152825"/>
        </c:manualLayout>
      </c:layout>
      <c:pieChart>
        <c:varyColors val="1"/>
        <c:ser>
          <c:idx val="0"/>
          <c:order val="0"/>
          <c:tx>
            <c:strRef>
              <c:f>Sheet2!$H$346</c:f>
              <c:strCache>
                <c:ptCount val="1"/>
                <c:pt idx="0">
                  <c:v>Military</c:v>
                </c:pt>
              </c:strCache>
            </c:strRef>
          </c:tx>
          <c:spPr>
            <a:effectLst>
              <a:outerShdw blurRad="50800" dist="38100" dir="2700000" algn="tl" rotWithShape="0">
                <a:prstClr val="black">
                  <a:alpha val="40000"/>
                </a:prstClr>
              </a:outerShdw>
            </a:effectLst>
          </c:spPr>
          <c:explosion val="2"/>
          <c:dPt>
            <c:idx val="0"/>
            <c:bubble3D val="0"/>
            <c:spPr>
              <a:solidFill>
                <a:srgbClr val="FFC611"/>
              </a:solidFill>
              <a:ln>
                <a:noFill/>
              </a:ln>
              <a:effectLst>
                <a:outerShdw blurRad="50800" dist="38100" dir="2700000" algn="tl" rotWithShape="0">
                  <a:srgbClr val="E7E6E6">
                    <a:lumMod val="10000"/>
                    <a:alpha val="40000"/>
                  </a:srgbClr>
                </a:outerShdw>
              </a:effectLst>
            </c:spPr>
            <c:extLst>
              <c:ext xmlns:c16="http://schemas.microsoft.com/office/drawing/2014/chart" uri="{C3380CC4-5D6E-409C-BE32-E72D297353CC}">
                <c16:uniqueId val="{00000001-FB04-4367-BC6D-3402FB16E72C}"/>
              </c:ext>
            </c:extLst>
          </c:dPt>
          <c:dPt>
            <c:idx val="1"/>
            <c:bubble3D val="0"/>
            <c:explosion val="19"/>
            <c:spPr>
              <a:solidFill>
                <a:srgbClr val="04275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B04-4367-BC6D-3402FB16E72C}"/>
              </c:ext>
            </c:extLst>
          </c:dPt>
          <c:dLbls>
            <c:dLbl>
              <c:idx val="0"/>
              <c:layout>
                <c:manualLayout>
                  <c:x val="-0.24302510765103327"/>
                  <c:y val="0.16969769155240233"/>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rgbClr val="44546A"/>
                        </a:solidFill>
                        <a:latin typeface="+mn-lt"/>
                        <a:ea typeface="+mn-ea"/>
                        <a:cs typeface="+mn-cs"/>
                      </a:defRPr>
                    </a:pPr>
                    <a:r>
                      <a:rPr lang="en-US" dirty="0">
                        <a:solidFill>
                          <a:srgbClr val="44546A"/>
                        </a:solidFill>
                      </a:rPr>
                      <a:t>Yes</a:t>
                    </a:r>
                    <a:r>
                      <a:rPr lang="en-US" baseline="0" dirty="0">
                        <a:solidFill>
                          <a:srgbClr val="44546A"/>
                        </a:solidFill>
                      </a:rPr>
                      <a:t>
</a:t>
                    </a:r>
                    <a:fld id="{D898CC2F-1DC1-4026-B8C8-51D8A3CE0810}" type="PERCENTAGE">
                      <a:rPr lang="en-US" baseline="0">
                        <a:solidFill>
                          <a:srgbClr val="44546A"/>
                        </a:solidFill>
                      </a:rPr>
                      <a:pPr>
                        <a:defRPr sz="1600">
                          <a:solidFill>
                            <a:srgbClr val="44546A"/>
                          </a:solidFill>
                        </a:defRPr>
                      </a:pPr>
                      <a:t>[PERCENTAGE]</a:t>
                    </a:fld>
                    <a:endParaRPr lang="en-US" baseline="0" dirty="0">
                      <a:solidFill>
                        <a:srgbClr val="44546A"/>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44546A"/>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384929285912822"/>
                      <c:h val="0.47468476035705115"/>
                    </c:manualLayout>
                  </c15:layout>
                  <c15:dlblFieldTable/>
                  <c15:showDataLabelsRange val="0"/>
                </c:ext>
                <c:ext xmlns:c16="http://schemas.microsoft.com/office/drawing/2014/chart" uri="{C3380CC4-5D6E-409C-BE32-E72D297353CC}">
                  <c16:uniqueId val="{00000001-FB04-4367-BC6D-3402FB16E72C}"/>
                </c:ext>
              </c:extLst>
            </c:dLbl>
            <c:dLbl>
              <c:idx val="1"/>
              <c:layout>
                <c:manualLayout>
                  <c:x val="5.1642835375844548E-2"/>
                  <c:y val="-2.3037939339262685E-7"/>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r>
                      <a:rPr lang="en-US" dirty="0">
                        <a:solidFill>
                          <a:schemeClr val="bg1"/>
                        </a:solidFill>
                      </a:rPr>
                      <a:t>No</a:t>
                    </a:r>
                    <a:r>
                      <a:rPr lang="en-US" baseline="0" dirty="0">
                        <a:solidFill>
                          <a:schemeClr val="bg1"/>
                        </a:solidFill>
                      </a:rPr>
                      <a:t>
</a:t>
                    </a:r>
                    <a:fld id="{7F5330B2-8BC9-4D8F-8D05-4A620EBC7F5C}" type="PERCENTAGE">
                      <a:rPr lang="en-US" baseline="0">
                        <a:solidFill>
                          <a:schemeClr val="bg1"/>
                        </a:solidFill>
                      </a:rPr>
                      <a:pPr>
                        <a:defRPr sz="1600">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64960611275121161"/>
                      <c:h val="0.47468476035705115"/>
                    </c:manualLayout>
                  </c15:layout>
                  <c15:dlblFieldTable/>
                  <c15:showDataLabelsRange val="0"/>
                </c:ext>
                <c:ext xmlns:c16="http://schemas.microsoft.com/office/drawing/2014/chart" uri="{C3380CC4-5D6E-409C-BE32-E72D297353CC}">
                  <c16:uniqueId val="{00000003-FB04-4367-BC6D-3402FB16E72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Sheet2!$G$347:$G$348</c:f>
              <c:strCache>
                <c:ptCount val="2"/>
                <c:pt idx="0">
                  <c:v>Violence</c:v>
                </c:pt>
                <c:pt idx="1">
                  <c:v>No Violence</c:v>
                </c:pt>
              </c:strCache>
            </c:strRef>
          </c:cat>
          <c:val>
            <c:numRef>
              <c:f>Sheet2!$H$347:$H$348</c:f>
              <c:numCache>
                <c:formatCode>0%</c:formatCode>
                <c:ptCount val="2"/>
                <c:pt idx="0">
                  <c:v>0.27500000000000002</c:v>
                </c:pt>
                <c:pt idx="1">
                  <c:v>0.72499999999999998</c:v>
                </c:pt>
              </c:numCache>
            </c:numRef>
          </c:val>
          <c:extLst>
            <c:ext xmlns:c16="http://schemas.microsoft.com/office/drawing/2014/chart" uri="{C3380CC4-5D6E-409C-BE32-E72D297353CC}">
              <c16:uniqueId val="{00000004-FB04-4367-BC6D-3402FB16E72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85836716222384"/>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Bahnschrift SemiBold" panose="020B0502040204020203" pitchFamily="34" charset="0"/>
              <a:ea typeface="+mn-ea"/>
              <a:cs typeface="+mn-cs"/>
            </a:defRPr>
          </a:pPr>
          <a:endParaRPr lang="en-US"/>
        </a:p>
      </c:txPr>
    </c:title>
    <c:autoTitleDeleted val="0"/>
    <c:plotArea>
      <c:layout/>
      <c:pieChart>
        <c:varyColors val="1"/>
        <c:ser>
          <c:idx val="0"/>
          <c:order val="0"/>
          <c:tx>
            <c:strRef>
              <c:f>Sheet1!$B$1</c:f>
              <c:strCache>
                <c:ptCount val="1"/>
                <c:pt idx="0">
                  <c:v>Affiliation (%)</c:v>
                </c:pt>
              </c:strCache>
            </c:strRef>
          </c:tx>
          <c:spPr>
            <a:effectLst>
              <a:outerShdw blurRad="50800" dist="38100" dir="2700000" algn="tl" rotWithShape="0">
                <a:prstClr val="black">
                  <a:alpha val="40000"/>
                </a:prstClr>
              </a:outerShdw>
            </a:effectLst>
          </c:spPr>
          <c:dPt>
            <c:idx val="0"/>
            <c:bubble3D val="0"/>
            <c:spPr>
              <a:solidFill>
                <a:srgbClr val="FFC61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9C3-498F-ABA7-CDF306214381}"/>
              </c:ext>
            </c:extLst>
          </c:dPt>
          <c:dPt>
            <c:idx val="1"/>
            <c:bubble3D val="0"/>
            <c:spPr>
              <a:solidFill>
                <a:srgbClr val="810B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9C3-498F-ABA7-CDF306214381}"/>
              </c:ext>
            </c:extLst>
          </c:dPt>
          <c:dPt>
            <c:idx val="2"/>
            <c:bubble3D val="0"/>
            <c:spPr>
              <a:solidFill>
                <a:srgbClr val="04275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9C3-498F-ABA7-CDF306214381}"/>
              </c:ext>
            </c:extLst>
          </c:dPt>
          <c:dPt>
            <c:idx val="3"/>
            <c:bubble3D val="0"/>
            <c:spPr>
              <a:solidFill>
                <a:schemeClr val="bg1">
                  <a:lumMod val="65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9C3-498F-ABA7-CDF30621438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Army</c:v>
                </c:pt>
                <c:pt idx="1">
                  <c:v>Marines</c:v>
                </c:pt>
                <c:pt idx="2">
                  <c:v>Navy</c:v>
                </c:pt>
                <c:pt idx="3">
                  <c:v>Air Force</c:v>
                </c:pt>
              </c:strCache>
            </c:strRef>
          </c:cat>
          <c:val>
            <c:numRef>
              <c:f>Sheet1!$B$2:$B$5</c:f>
              <c:numCache>
                <c:formatCode>General</c:formatCode>
                <c:ptCount val="4"/>
                <c:pt idx="0">
                  <c:v>55</c:v>
                </c:pt>
                <c:pt idx="1">
                  <c:v>25</c:v>
                </c:pt>
                <c:pt idx="2">
                  <c:v>18</c:v>
                </c:pt>
                <c:pt idx="3">
                  <c:v>3</c:v>
                </c:pt>
              </c:numCache>
            </c:numRef>
          </c:val>
          <c:extLst>
            <c:ext xmlns:c16="http://schemas.microsoft.com/office/drawing/2014/chart" uri="{C3380CC4-5D6E-409C-BE32-E72D297353CC}">
              <c16:uniqueId val="{00000008-E9C3-498F-ABA7-CDF30621438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630341193101984"/>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Bahnschrift SemiBold" panose="020B0502040204020203" pitchFamily="34" charset="0"/>
              <a:ea typeface="+mn-ea"/>
              <a:cs typeface="+mn-cs"/>
            </a:defRPr>
          </a:pPr>
          <a:endParaRPr lang="en-US"/>
        </a:p>
      </c:txPr>
    </c:title>
    <c:autoTitleDeleted val="0"/>
    <c:plotArea>
      <c:layout>
        <c:manualLayout>
          <c:layoutTarget val="inner"/>
          <c:xMode val="edge"/>
          <c:yMode val="edge"/>
          <c:x val="0.4245332917318026"/>
          <c:y val="0.16414352162103979"/>
          <c:w val="0.51228587945030413"/>
          <c:h val="0.76679479916614179"/>
        </c:manualLayout>
      </c:layout>
      <c:pieChart>
        <c:varyColors val="1"/>
        <c:ser>
          <c:idx val="0"/>
          <c:order val="0"/>
          <c:tx>
            <c:strRef>
              <c:f>Sheet1!$B$1</c:f>
              <c:strCache>
                <c:ptCount val="1"/>
                <c:pt idx="0">
                  <c:v>Affiliation (%) </c:v>
                </c:pt>
              </c:strCache>
            </c:strRef>
          </c:tx>
          <c:spPr>
            <a:effectLst>
              <a:outerShdw blurRad="50800" dist="38100" dir="2700000" algn="tl" rotWithShape="0">
                <a:prstClr val="black">
                  <a:alpha val="40000"/>
                </a:prstClr>
              </a:outerShdw>
            </a:effectLst>
          </c:spPr>
          <c:dPt>
            <c:idx val="0"/>
            <c:bubble3D val="0"/>
            <c:spPr>
              <a:solidFill>
                <a:srgbClr val="FFC61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BD6-48CF-8E36-A9FF4CF9155A}"/>
              </c:ext>
            </c:extLst>
          </c:dPt>
          <c:dPt>
            <c:idx val="1"/>
            <c:bubble3D val="0"/>
            <c:spPr>
              <a:solidFill>
                <a:srgbClr val="810B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BD6-48CF-8E36-A9FF4CF9155A}"/>
              </c:ext>
            </c:extLst>
          </c:dPt>
          <c:dPt>
            <c:idx val="2"/>
            <c:bubble3D val="0"/>
            <c:spPr>
              <a:solidFill>
                <a:srgbClr val="04275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BD6-48CF-8E36-A9FF4CF9155A}"/>
              </c:ext>
            </c:extLst>
          </c:dPt>
          <c:dPt>
            <c:idx val="3"/>
            <c:bubble3D val="0"/>
            <c:spPr>
              <a:solidFill>
                <a:schemeClr val="bg1">
                  <a:lumMod val="65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BD6-48CF-8E36-A9FF4CF9155A}"/>
              </c:ext>
            </c:extLst>
          </c:dPt>
          <c:dPt>
            <c:idx val="4"/>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BD6-48CF-8E36-A9FF4CF915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Army</c:v>
                </c:pt>
                <c:pt idx="1">
                  <c:v>Marines</c:v>
                </c:pt>
                <c:pt idx="2">
                  <c:v>Navy</c:v>
                </c:pt>
                <c:pt idx="3">
                  <c:v>Air Force</c:v>
                </c:pt>
                <c:pt idx="4">
                  <c:v>Coast Guard</c:v>
                </c:pt>
              </c:strCache>
            </c:strRef>
          </c:cat>
          <c:val>
            <c:numRef>
              <c:f>Sheet1!$B$2:$B$6</c:f>
              <c:numCache>
                <c:formatCode>General</c:formatCode>
                <c:ptCount val="5"/>
                <c:pt idx="0">
                  <c:v>46</c:v>
                </c:pt>
                <c:pt idx="1">
                  <c:v>23</c:v>
                </c:pt>
                <c:pt idx="2">
                  <c:v>15</c:v>
                </c:pt>
                <c:pt idx="3">
                  <c:v>8</c:v>
                </c:pt>
                <c:pt idx="4">
                  <c:v>8</c:v>
                </c:pt>
              </c:numCache>
            </c:numRef>
          </c:val>
          <c:extLst>
            <c:ext xmlns:c16="http://schemas.microsoft.com/office/drawing/2014/chart" uri="{C3380CC4-5D6E-409C-BE32-E72D297353CC}">
              <c16:uniqueId val="{0000000A-5BD6-48CF-8E36-A9FF4CF9155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
          <c:y val="4.1448523138861319E-2"/>
          <c:w val="0.42139776028950376"/>
          <c:h val="0.703707389548189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Bahnschrift SemiBold" panose="020B05020402040202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1"/>
          <c:dPt>
            <c:idx val="0"/>
            <c:bubble3D val="0"/>
            <c:spPr>
              <a:solidFill>
                <a:schemeClr val="accent2"/>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095D-4591-A139-60EFDB2BAD6A}"/>
              </c:ext>
            </c:extLst>
          </c:dPt>
          <c:dPt>
            <c:idx val="1"/>
            <c:bubble3D val="0"/>
            <c:spPr>
              <a:solidFill>
                <a:schemeClr val="accent4"/>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095D-4591-A139-60EFDB2BAD6A}"/>
              </c:ext>
            </c:extLst>
          </c:dPt>
          <c:dLbls>
            <c:delete val="1"/>
          </c:dLbls>
          <c:cat>
            <c:strRef>
              <c:f>education!$Q$1:$Q$2</c:f>
              <c:strCache>
                <c:ptCount val="2"/>
                <c:pt idx="0">
                  <c:v>Not STEM</c:v>
                </c:pt>
                <c:pt idx="1">
                  <c:v>STEM</c:v>
                </c:pt>
              </c:strCache>
            </c:strRef>
          </c:cat>
          <c:val>
            <c:numRef>
              <c:f>education!$R$1:$R$2</c:f>
              <c:numCache>
                <c:formatCode>General</c:formatCode>
                <c:ptCount val="2"/>
                <c:pt idx="0">
                  <c:v>34</c:v>
                </c:pt>
                <c:pt idx="1">
                  <c:v>60</c:v>
                </c:pt>
              </c:numCache>
            </c:numRef>
          </c:val>
          <c:extLst>
            <c:ext xmlns:c16="http://schemas.microsoft.com/office/drawing/2014/chart" uri="{C3380CC4-5D6E-409C-BE32-E72D297353CC}">
              <c16:uniqueId val="{00000004-095D-4591-A139-60EFDB2BAD6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4"/>
            </a:solidFill>
            <a:ln>
              <a:noFill/>
            </a:ln>
          </c:spPr>
          <c:explosion val="14"/>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CE3-466D-9206-C37F3AC4A9A0}"/>
              </c:ext>
            </c:extLst>
          </c:dPt>
          <c:dPt>
            <c:idx val="1"/>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CE3-466D-9206-C37F3AC4A9A0}"/>
              </c:ext>
            </c:extLst>
          </c:dPt>
          <c:dPt>
            <c:idx val="2"/>
            <c:bubble3D val="0"/>
            <c:spPr>
              <a:solidFill>
                <a:schemeClr val="accent4"/>
              </a:solidFill>
              <a:ln w="19050">
                <a:noFill/>
              </a:ln>
              <a:effectLst/>
            </c:spPr>
            <c:extLst>
              <c:ext xmlns:c16="http://schemas.microsoft.com/office/drawing/2014/chart" uri="{C3380CC4-5D6E-409C-BE32-E72D297353CC}">
                <c16:uniqueId val="{00000005-DCE3-466D-9206-C37F3AC4A9A0}"/>
              </c:ext>
            </c:extLst>
          </c:dPt>
          <c:val>
            <c:numRef>
              <c:f>Sheet1!$A$1:$A$3</c:f>
              <c:numCache>
                <c:formatCode>0%</c:formatCode>
                <c:ptCount val="3"/>
                <c:pt idx="0">
                  <c:v>0.93</c:v>
                </c:pt>
                <c:pt idx="1">
                  <c:v>7.0000000000000007E-2</c:v>
                </c:pt>
              </c:numCache>
            </c:numRef>
          </c:val>
          <c:extLst>
            <c:ext xmlns:c16="http://schemas.microsoft.com/office/drawing/2014/chart" uri="{C3380CC4-5D6E-409C-BE32-E72D297353CC}">
              <c16:uniqueId val="{00000006-DCE3-466D-9206-C37F3AC4A9A0}"/>
            </c:ext>
          </c:extLst>
        </c:ser>
        <c:dLbls>
          <c:showLegendKey val="0"/>
          <c:showVal val="0"/>
          <c:showCatName val="0"/>
          <c:showSerName val="0"/>
          <c:showPercent val="0"/>
          <c:showBubbleSize val="0"/>
          <c:showLeaderLines val="1"/>
        </c:dLbls>
        <c:firstSliceAng val="67"/>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647DA-30E5-4734-94B9-8FC1300B83B4}" type="datetimeFigureOut">
              <a:rPr lang="en-US" smtClean="0"/>
              <a:t>10/25/2021</a:t>
            </a:fld>
            <a:endParaRPr lang="en-US"/>
          </a:p>
        </p:txBody>
      </p:sp>
      <p:sp>
        <p:nvSpPr>
          <p:cNvPr id="4" name="Slide Image Placeholder 3"/>
          <p:cNvSpPr>
            <a:spLocks noGrp="1" noRot="1" noChangeAspect="1"/>
          </p:cNvSpPr>
          <p:nvPr>
            <p:ph type="sldImg" idx="2"/>
          </p:nvPr>
        </p:nvSpPr>
        <p:spPr>
          <a:xfrm>
            <a:off x="2222500" y="1143000"/>
            <a:ext cx="24130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2EBB2-50E2-4EE8-A598-83248D1FE9B9}" type="slidenum">
              <a:rPr lang="en-US" smtClean="0"/>
              <a:t>‹#›</a:t>
            </a:fld>
            <a:endParaRPr lang="en-US"/>
          </a:p>
        </p:txBody>
      </p:sp>
    </p:spTree>
    <p:extLst>
      <p:ext uri="{BB962C8B-B14F-4D97-AF65-F5344CB8AC3E}">
        <p14:creationId xmlns:p14="http://schemas.microsoft.com/office/powerpoint/2010/main" val="2117317665"/>
      </p:ext>
    </p:extLst>
  </p:cSld>
  <p:clrMap bg1="lt1" tx1="dk1" bg2="lt2" tx2="dk2" accent1="accent1" accent2="accent2" accent3="accent3" accent4="accent4" accent5="accent5" accent6="accent6" hlink="hlink" folHlink="folHlink"/>
  <p:notesStyle>
    <a:lvl1pPr marL="0" algn="l" defTabSz="961123" rtl="0" eaLnBrk="1" latinLnBrk="0" hangingPunct="1">
      <a:defRPr sz="1260" kern="1200">
        <a:solidFill>
          <a:schemeClr val="tx1"/>
        </a:solidFill>
        <a:latin typeface="+mn-lt"/>
        <a:ea typeface="+mn-ea"/>
        <a:cs typeface="+mn-cs"/>
      </a:defRPr>
    </a:lvl1pPr>
    <a:lvl2pPr marL="480561" algn="l" defTabSz="961123" rtl="0" eaLnBrk="1" latinLnBrk="0" hangingPunct="1">
      <a:defRPr sz="1260" kern="1200">
        <a:solidFill>
          <a:schemeClr val="tx1"/>
        </a:solidFill>
        <a:latin typeface="+mn-lt"/>
        <a:ea typeface="+mn-ea"/>
        <a:cs typeface="+mn-cs"/>
      </a:defRPr>
    </a:lvl2pPr>
    <a:lvl3pPr marL="961123" algn="l" defTabSz="961123" rtl="0" eaLnBrk="1" latinLnBrk="0" hangingPunct="1">
      <a:defRPr sz="1260" kern="1200">
        <a:solidFill>
          <a:schemeClr val="tx1"/>
        </a:solidFill>
        <a:latin typeface="+mn-lt"/>
        <a:ea typeface="+mn-ea"/>
        <a:cs typeface="+mn-cs"/>
      </a:defRPr>
    </a:lvl3pPr>
    <a:lvl4pPr marL="1441684" algn="l" defTabSz="961123" rtl="0" eaLnBrk="1" latinLnBrk="0" hangingPunct="1">
      <a:defRPr sz="1260" kern="1200">
        <a:solidFill>
          <a:schemeClr val="tx1"/>
        </a:solidFill>
        <a:latin typeface="+mn-lt"/>
        <a:ea typeface="+mn-ea"/>
        <a:cs typeface="+mn-cs"/>
      </a:defRPr>
    </a:lvl4pPr>
    <a:lvl5pPr marL="1922245" algn="l" defTabSz="961123" rtl="0" eaLnBrk="1" latinLnBrk="0" hangingPunct="1">
      <a:defRPr sz="1260" kern="1200">
        <a:solidFill>
          <a:schemeClr val="tx1"/>
        </a:solidFill>
        <a:latin typeface="+mn-lt"/>
        <a:ea typeface="+mn-ea"/>
        <a:cs typeface="+mn-cs"/>
      </a:defRPr>
    </a:lvl5pPr>
    <a:lvl6pPr marL="2402807" algn="l" defTabSz="961123" rtl="0" eaLnBrk="1" latinLnBrk="0" hangingPunct="1">
      <a:defRPr sz="1260" kern="1200">
        <a:solidFill>
          <a:schemeClr val="tx1"/>
        </a:solidFill>
        <a:latin typeface="+mn-lt"/>
        <a:ea typeface="+mn-ea"/>
        <a:cs typeface="+mn-cs"/>
      </a:defRPr>
    </a:lvl6pPr>
    <a:lvl7pPr marL="2883368" algn="l" defTabSz="961123" rtl="0" eaLnBrk="1" latinLnBrk="0" hangingPunct="1">
      <a:defRPr sz="1260" kern="1200">
        <a:solidFill>
          <a:schemeClr val="tx1"/>
        </a:solidFill>
        <a:latin typeface="+mn-lt"/>
        <a:ea typeface="+mn-ea"/>
        <a:cs typeface="+mn-cs"/>
      </a:defRPr>
    </a:lvl7pPr>
    <a:lvl8pPr marL="3363928" algn="l" defTabSz="961123" rtl="0" eaLnBrk="1" latinLnBrk="0" hangingPunct="1">
      <a:defRPr sz="1260" kern="1200">
        <a:solidFill>
          <a:schemeClr val="tx1"/>
        </a:solidFill>
        <a:latin typeface="+mn-lt"/>
        <a:ea typeface="+mn-ea"/>
        <a:cs typeface="+mn-cs"/>
      </a:defRPr>
    </a:lvl8pPr>
    <a:lvl9pPr marL="3844490" algn="l" defTabSz="961123" rtl="0" eaLnBrk="1" latinLnBrk="0" hangingPunct="1">
      <a:defRPr sz="1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0" y="1143000"/>
            <a:ext cx="24130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82EBB2-50E2-4EE8-A598-83248D1FE9B9}" type="slidenum">
              <a:rPr lang="en-US" smtClean="0"/>
              <a:t>5</a:t>
            </a:fld>
            <a:endParaRPr lang="en-US"/>
          </a:p>
        </p:txBody>
      </p:sp>
    </p:spTree>
    <p:extLst>
      <p:ext uri="{BB962C8B-B14F-4D97-AF65-F5344CB8AC3E}">
        <p14:creationId xmlns:p14="http://schemas.microsoft.com/office/powerpoint/2010/main" val="113597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82EBB2-50E2-4EE8-A598-83248D1FE9B9}" type="slidenum">
              <a:rPr lang="en-US" smtClean="0"/>
              <a:t>6</a:t>
            </a:fld>
            <a:endParaRPr lang="en-US"/>
          </a:p>
        </p:txBody>
      </p:sp>
    </p:spTree>
    <p:extLst>
      <p:ext uri="{BB962C8B-B14F-4D97-AF65-F5344CB8AC3E}">
        <p14:creationId xmlns:p14="http://schemas.microsoft.com/office/powerpoint/2010/main" val="98688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720956"/>
            <a:ext cx="6995160" cy="3660987"/>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523125"/>
            <a:ext cx="6172200" cy="2538835"/>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121B17-D554-4BCE-BCA2-89C34F68382B}"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304679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21B17-D554-4BCE-BCA2-89C34F68382B}"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7744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lumMod val="7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59858"/>
            <a:ext cx="1774508" cy="89114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59858"/>
            <a:ext cx="5220653" cy="89114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21B17-D554-4BCE-BCA2-89C34F68382B}"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1972392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1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121B17-D554-4BCE-BCA2-89C34F68382B}"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406792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499" y="2621600"/>
            <a:ext cx="7098030" cy="4374197"/>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7037179"/>
            <a:ext cx="7098030" cy="2300287"/>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121B17-D554-4BCE-BCA2-89C34F68382B}"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1154010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799291"/>
            <a:ext cx="3497580" cy="6672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799291"/>
            <a:ext cx="3497580" cy="6672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121B17-D554-4BCE-BCA2-89C34F68382B}"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274696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857" y="559861"/>
            <a:ext cx="7098030" cy="203253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577783"/>
            <a:ext cx="3481506" cy="126333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841115"/>
            <a:ext cx="3481506" cy="5649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577783"/>
            <a:ext cx="3498652" cy="126333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841115"/>
            <a:ext cx="3498652" cy="5649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121B17-D554-4BCE-BCA2-89C34F68382B}"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215460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121B17-D554-4BCE-BCA2-89C34F68382B}"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281780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7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21B17-D554-4BCE-BCA2-89C34F68382B}"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24334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857" y="701040"/>
            <a:ext cx="2654260" cy="245364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514054"/>
            <a:ext cx="4166235" cy="7472892"/>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154680"/>
            <a:ext cx="2654260" cy="5844435"/>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121B17-D554-4BCE-BCA2-89C34F68382B}"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173864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857" y="701040"/>
            <a:ext cx="2654260" cy="245364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514054"/>
            <a:ext cx="4166235" cy="7472892"/>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154680"/>
            <a:ext cx="2654260" cy="5844435"/>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121B17-D554-4BCE-BCA2-89C34F68382B}"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1D5F-A13C-407D-ACA5-4D347DD86F22}" type="slidenum">
              <a:rPr lang="en-US" smtClean="0"/>
              <a:t>‹#›</a:t>
            </a:fld>
            <a:endParaRPr lang="en-US"/>
          </a:p>
        </p:txBody>
      </p:sp>
    </p:spTree>
    <p:extLst>
      <p:ext uri="{BB962C8B-B14F-4D97-AF65-F5344CB8AC3E}">
        <p14:creationId xmlns:p14="http://schemas.microsoft.com/office/powerpoint/2010/main" val="246833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59861"/>
            <a:ext cx="7098030" cy="20325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799291"/>
            <a:ext cx="7098030" cy="6672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746406"/>
            <a:ext cx="1851660" cy="559858"/>
          </a:xfrm>
          <a:prstGeom prst="rect">
            <a:avLst/>
          </a:prstGeom>
        </p:spPr>
        <p:txBody>
          <a:bodyPr vert="horz" lIns="91440" tIns="45720" rIns="91440" bIns="45720" rtlCol="0" anchor="ctr"/>
          <a:lstStyle>
            <a:lvl1pPr algn="l">
              <a:defRPr sz="1080">
                <a:solidFill>
                  <a:schemeClr val="tx1">
                    <a:tint val="75000"/>
                  </a:schemeClr>
                </a:solidFill>
              </a:defRPr>
            </a:lvl1pPr>
          </a:lstStyle>
          <a:p>
            <a:fld id="{F9121B17-D554-4BCE-BCA2-89C34F68382B}" type="datetimeFigureOut">
              <a:rPr lang="en-US" smtClean="0"/>
              <a:t>10/25/2021</a:t>
            </a:fld>
            <a:endParaRPr lang="en-US"/>
          </a:p>
        </p:txBody>
      </p:sp>
      <p:sp>
        <p:nvSpPr>
          <p:cNvPr id="5" name="Footer Placeholder 4"/>
          <p:cNvSpPr>
            <a:spLocks noGrp="1"/>
          </p:cNvSpPr>
          <p:nvPr>
            <p:ph type="ftr" sz="quarter" idx="3"/>
          </p:nvPr>
        </p:nvSpPr>
        <p:spPr>
          <a:xfrm>
            <a:off x="2726055" y="9746406"/>
            <a:ext cx="2777490" cy="559858"/>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746406"/>
            <a:ext cx="1851660" cy="559858"/>
          </a:xfrm>
          <a:prstGeom prst="rect">
            <a:avLst/>
          </a:prstGeom>
        </p:spPr>
        <p:txBody>
          <a:bodyPr vert="horz" lIns="91440" tIns="45720" rIns="91440" bIns="45720" rtlCol="0" anchor="ctr"/>
          <a:lstStyle>
            <a:lvl1pPr algn="r">
              <a:defRPr sz="1080">
                <a:solidFill>
                  <a:schemeClr val="tx1">
                    <a:tint val="75000"/>
                  </a:schemeClr>
                </a:solidFill>
              </a:defRPr>
            </a:lvl1pPr>
          </a:lstStyle>
          <a:p>
            <a:fld id="{F1851D5F-A13C-407D-ACA5-4D347DD86F22}" type="slidenum">
              <a:rPr lang="en-US" smtClean="0"/>
              <a:t>‹#›</a:t>
            </a:fld>
            <a:endParaRPr lang="en-US"/>
          </a:p>
        </p:txBody>
      </p:sp>
    </p:spTree>
    <p:extLst>
      <p:ext uri="{BB962C8B-B14F-4D97-AF65-F5344CB8AC3E}">
        <p14:creationId xmlns:p14="http://schemas.microsoft.com/office/powerpoint/2010/main" val="31461676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chart" Target="../charts/chart4.xml"/><Relationship Id="rId4" Type="http://schemas.openxmlformats.org/officeDocument/2006/relationships/chart" Target="../charts/char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18" Type="http://schemas.microsoft.com/office/2007/relationships/hdphoto" Target="../media/hdphoto21.wdp"/><Relationship Id="rId26" Type="http://schemas.openxmlformats.org/officeDocument/2006/relationships/image" Target="../media/image92.png"/><Relationship Id="rId3" Type="http://schemas.openxmlformats.org/officeDocument/2006/relationships/image" Target="../media/image73.png"/><Relationship Id="rId21" Type="http://schemas.microsoft.com/office/2007/relationships/hdphoto" Target="../media/hdphoto22.wdp"/><Relationship Id="rId34" Type="http://schemas.openxmlformats.org/officeDocument/2006/relationships/image" Target="../media/image98.pn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5.png"/><Relationship Id="rId25" Type="http://schemas.openxmlformats.org/officeDocument/2006/relationships/image" Target="../media/image91.png"/><Relationship Id="rId33" Type="http://schemas.openxmlformats.org/officeDocument/2006/relationships/image" Target="../media/image97.png"/><Relationship Id="rId2" Type="http://schemas.openxmlformats.org/officeDocument/2006/relationships/image" Target="../media/image72.jpeg"/><Relationship Id="rId16" Type="http://schemas.microsoft.com/office/2007/relationships/hdphoto" Target="../media/hdphoto20.wdp"/><Relationship Id="rId20" Type="http://schemas.openxmlformats.org/officeDocument/2006/relationships/image" Target="../media/image87.png"/><Relationship Id="rId29"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6.png"/><Relationship Id="rId11" Type="http://schemas.microsoft.com/office/2007/relationships/hdphoto" Target="../media/hdphoto19.wdp"/><Relationship Id="rId24" Type="http://schemas.openxmlformats.org/officeDocument/2006/relationships/image" Target="../media/image90.png"/><Relationship Id="rId32" Type="http://schemas.openxmlformats.org/officeDocument/2006/relationships/image" Target="../media/image96.png"/><Relationship Id="rId5" Type="http://schemas.openxmlformats.org/officeDocument/2006/relationships/image" Target="../media/image75.png"/><Relationship Id="rId15" Type="http://schemas.openxmlformats.org/officeDocument/2006/relationships/image" Target="../media/image84.png"/><Relationship Id="rId23" Type="http://schemas.openxmlformats.org/officeDocument/2006/relationships/image" Target="../media/image89.png"/><Relationship Id="rId28" Type="http://schemas.openxmlformats.org/officeDocument/2006/relationships/image" Target="../media/image34.png"/><Relationship Id="rId36" Type="http://schemas.openxmlformats.org/officeDocument/2006/relationships/image" Target="../media/image100.png"/><Relationship Id="rId10" Type="http://schemas.openxmlformats.org/officeDocument/2006/relationships/image" Target="../media/image80.png"/><Relationship Id="rId19" Type="http://schemas.openxmlformats.org/officeDocument/2006/relationships/image" Target="../media/image86.png"/><Relationship Id="rId31" Type="http://schemas.openxmlformats.org/officeDocument/2006/relationships/image" Target="../media/image95.pn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3.jpeg"/><Relationship Id="rId22" Type="http://schemas.openxmlformats.org/officeDocument/2006/relationships/image" Target="../media/image88.png"/><Relationship Id="rId27" Type="http://schemas.microsoft.com/office/2007/relationships/hdphoto" Target="../media/hdphoto23.wdp"/><Relationship Id="rId30" Type="http://schemas.openxmlformats.org/officeDocument/2006/relationships/image" Target="../media/image94.png"/><Relationship Id="rId35"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png"/><Relationship Id="rId18" Type="http://schemas.openxmlformats.org/officeDocument/2006/relationships/image" Target="../media/image111.png"/><Relationship Id="rId3" Type="http://schemas.openxmlformats.org/officeDocument/2006/relationships/image" Target="../media/image101.jpeg"/><Relationship Id="rId21" Type="http://schemas.openxmlformats.org/officeDocument/2006/relationships/image" Target="../media/image114.png"/><Relationship Id="rId7" Type="http://schemas.microsoft.com/office/2007/relationships/hdphoto" Target="../media/hdphoto25.wdp"/><Relationship Id="rId12" Type="http://schemas.microsoft.com/office/2007/relationships/hdphoto" Target="../media/hdphoto27.wdp"/><Relationship Id="rId17" Type="http://schemas.openxmlformats.org/officeDocument/2006/relationships/image" Target="../media/image110.png"/><Relationship Id="rId2" Type="http://schemas.openxmlformats.org/officeDocument/2006/relationships/image" Target="../media/image35.png"/><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6.png"/><Relationship Id="rId5" Type="http://schemas.microsoft.com/office/2007/relationships/hdphoto" Target="../media/hdphoto24.wdp"/><Relationship Id="rId15" Type="http://schemas.microsoft.com/office/2007/relationships/hdphoto" Target="../media/hdphoto28.wdp"/><Relationship Id="rId10" Type="http://schemas.openxmlformats.org/officeDocument/2006/relationships/image" Target="../media/image105.png"/><Relationship Id="rId19" Type="http://schemas.openxmlformats.org/officeDocument/2006/relationships/image" Target="../media/image112.png"/><Relationship Id="rId4" Type="http://schemas.openxmlformats.org/officeDocument/2006/relationships/image" Target="../media/image102.png"/><Relationship Id="rId9" Type="http://schemas.microsoft.com/office/2007/relationships/hdphoto" Target="../media/hdphoto26.wdp"/><Relationship Id="rId14" Type="http://schemas.openxmlformats.org/officeDocument/2006/relationships/image" Target="../media/image108.png"/><Relationship Id="rId22" Type="http://schemas.openxmlformats.org/officeDocument/2006/relationships/image" Target="../media/image115.png"/></Relationships>
</file>

<file path=ppt/slides/_rels/slide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chart" Target="../charts/chart6.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chart" Target="../charts/chart8.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chart" Target="../charts/chart7.xml"/><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6.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2.wdp"/><Relationship Id="rId18" Type="http://schemas.microsoft.com/office/2007/relationships/hdphoto" Target="../media/hdphoto14.wdp"/><Relationship Id="rId26" Type="http://schemas.openxmlformats.org/officeDocument/2006/relationships/image" Target="../media/image56.jpeg"/><Relationship Id="rId39" Type="http://schemas.openxmlformats.org/officeDocument/2006/relationships/image" Target="../media/image68.png"/><Relationship Id="rId3" Type="http://schemas.microsoft.com/office/2007/relationships/hdphoto" Target="../media/hdphoto7.wdp"/><Relationship Id="rId21" Type="http://schemas.microsoft.com/office/2007/relationships/hdphoto" Target="../media/hdphoto15.wdp"/><Relationship Id="rId34" Type="http://schemas.openxmlformats.org/officeDocument/2006/relationships/image" Target="../media/image64.jpeg"/><Relationship Id="rId42" Type="http://schemas.microsoft.com/office/2007/relationships/hdphoto" Target="../media/hdphoto18.wdp"/><Relationship Id="rId7" Type="http://schemas.microsoft.com/office/2007/relationships/hdphoto" Target="../media/hdphoto9.wdp"/><Relationship Id="rId12" Type="http://schemas.openxmlformats.org/officeDocument/2006/relationships/image" Target="../media/image47.png"/><Relationship Id="rId17" Type="http://schemas.openxmlformats.org/officeDocument/2006/relationships/image" Target="../media/image50.png"/><Relationship Id="rId25" Type="http://schemas.openxmlformats.org/officeDocument/2006/relationships/image" Target="../media/image55.jpeg"/><Relationship Id="rId33" Type="http://schemas.openxmlformats.org/officeDocument/2006/relationships/image" Target="../media/image63.jpeg"/><Relationship Id="rId38" Type="http://schemas.openxmlformats.org/officeDocument/2006/relationships/image" Target="../media/image67.jpeg"/><Relationship Id="rId2" Type="http://schemas.openxmlformats.org/officeDocument/2006/relationships/image" Target="../media/image42.png"/><Relationship Id="rId16" Type="http://schemas.microsoft.com/office/2007/relationships/hdphoto" Target="../media/hdphoto13.wdp"/><Relationship Id="rId20" Type="http://schemas.openxmlformats.org/officeDocument/2006/relationships/image" Target="../media/image52.png"/><Relationship Id="rId29" Type="http://schemas.openxmlformats.org/officeDocument/2006/relationships/image" Target="../media/image59.jpeg"/><Relationship Id="rId41"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11.wdp"/><Relationship Id="rId24" Type="http://schemas.microsoft.com/office/2007/relationships/hdphoto" Target="../media/hdphoto16.wdp"/><Relationship Id="rId32" Type="http://schemas.openxmlformats.org/officeDocument/2006/relationships/image" Target="../media/image62.png"/><Relationship Id="rId37" Type="http://schemas.microsoft.com/office/2007/relationships/hdphoto" Target="../media/hdphoto17.wdp"/><Relationship Id="rId40" Type="http://schemas.openxmlformats.org/officeDocument/2006/relationships/image" Target="../media/image69.jpeg"/><Relationship Id="rId5" Type="http://schemas.microsoft.com/office/2007/relationships/hdphoto" Target="../media/hdphoto8.wdp"/><Relationship Id="rId15" Type="http://schemas.openxmlformats.org/officeDocument/2006/relationships/image" Target="../media/image49.png"/><Relationship Id="rId23" Type="http://schemas.openxmlformats.org/officeDocument/2006/relationships/image" Target="../media/image54.png"/><Relationship Id="rId28" Type="http://schemas.openxmlformats.org/officeDocument/2006/relationships/image" Target="../media/image58.jpeg"/><Relationship Id="rId36" Type="http://schemas.openxmlformats.org/officeDocument/2006/relationships/image" Target="../media/image66.png"/><Relationship Id="rId10" Type="http://schemas.openxmlformats.org/officeDocument/2006/relationships/image" Target="../media/image46.png"/><Relationship Id="rId19" Type="http://schemas.openxmlformats.org/officeDocument/2006/relationships/image" Target="../media/image51.jpeg"/><Relationship Id="rId31" Type="http://schemas.openxmlformats.org/officeDocument/2006/relationships/image" Target="../media/image61.png"/><Relationship Id="rId4" Type="http://schemas.openxmlformats.org/officeDocument/2006/relationships/image" Target="../media/image43.png"/><Relationship Id="rId9" Type="http://schemas.microsoft.com/office/2007/relationships/hdphoto" Target="../media/hdphoto10.wdp"/><Relationship Id="rId14" Type="http://schemas.openxmlformats.org/officeDocument/2006/relationships/image" Target="../media/image48.jpeg"/><Relationship Id="rId22" Type="http://schemas.openxmlformats.org/officeDocument/2006/relationships/image" Target="../media/image53.jpe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jpeg"/><Relationship Id="rId43"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1EE75A-D34F-4609-A4AF-B6E5EB884125}"/>
              </a:ext>
            </a:extLst>
          </p:cNvPr>
          <p:cNvSpPr txBox="1"/>
          <p:nvPr/>
        </p:nvSpPr>
        <p:spPr>
          <a:xfrm>
            <a:off x="2537126" y="10146268"/>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2021 Terry Oroszi</a:t>
            </a:r>
          </a:p>
        </p:txBody>
      </p:sp>
      <p:sp>
        <p:nvSpPr>
          <p:cNvPr id="5" name="Rectangle 4">
            <a:extLst>
              <a:ext uri="{FF2B5EF4-FFF2-40B4-BE49-F238E27FC236}">
                <a16:creationId xmlns:a16="http://schemas.microsoft.com/office/drawing/2014/main" id="{3CD33A0F-DF6A-4C00-9E54-EA4FC583BE35}"/>
              </a:ext>
            </a:extLst>
          </p:cNvPr>
          <p:cNvSpPr/>
          <p:nvPr/>
        </p:nvSpPr>
        <p:spPr>
          <a:xfrm>
            <a:off x="1442551" y="0"/>
            <a:ext cx="6787049" cy="923330"/>
          </a:xfrm>
          <a:prstGeom prst="rect">
            <a:avLst/>
          </a:prstGeom>
          <a:noFill/>
        </p:spPr>
        <p:txBody>
          <a:bodyPr wrap="square" lIns="91440" tIns="45720" rIns="91440" bIns="45720">
            <a:spAutoFit/>
          </a:bodyPr>
          <a:lstStyle/>
          <a:p>
            <a:pPr algn="ctr"/>
            <a:r>
              <a:rPr lang="en-US" sz="5400" cap="none" spc="0" dirty="0">
                <a:ln w="0"/>
                <a:solidFill>
                  <a:srgbClr val="042754"/>
                </a:solidFill>
                <a:effectLst>
                  <a:outerShdw blurRad="38100" dist="19050" dir="2700000" algn="tl" rotWithShape="0">
                    <a:schemeClr val="dk1">
                      <a:alpha val="40000"/>
                    </a:schemeClr>
                  </a:outerShdw>
                </a:effectLst>
              </a:rPr>
              <a:t>U.S. Military Terrorists</a:t>
            </a:r>
          </a:p>
        </p:txBody>
      </p:sp>
      <p:sp>
        <p:nvSpPr>
          <p:cNvPr id="8" name="Rectangle 7">
            <a:extLst>
              <a:ext uri="{FF2B5EF4-FFF2-40B4-BE49-F238E27FC236}">
                <a16:creationId xmlns:a16="http://schemas.microsoft.com/office/drawing/2014/main" id="{A4D4DECA-9AB4-4B4A-8028-F4C7A879E4A2}"/>
              </a:ext>
            </a:extLst>
          </p:cNvPr>
          <p:cNvSpPr/>
          <p:nvPr/>
        </p:nvSpPr>
        <p:spPr>
          <a:xfrm>
            <a:off x="-80834" y="2320337"/>
            <a:ext cx="4303203" cy="4524315"/>
          </a:xfrm>
          <a:prstGeom prst="rect">
            <a:avLst/>
          </a:prstGeom>
        </p:spPr>
        <p:txBody>
          <a:bodyPr wrap="square">
            <a:spAutoFit/>
          </a:bodyPr>
          <a:lstStyle/>
          <a:p>
            <a:pPr lvl="1" indent="-285750"/>
            <a:r>
              <a:rPr lang="en-US" sz="2000" dirty="0">
                <a:solidFill>
                  <a:srgbClr val="44546A"/>
                </a:solidFill>
              </a:rPr>
              <a:t>The years of service ranged from </a:t>
            </a:r>
            <a:r>
              <a:rPr lang="en-US" sz="2000" b="1" dirty="0">
                <a:solidFill>
                  <a:srgbClr val="44546A"/>
                </a:solidFill>
              </a:rPr>
              <a:t>1942 – 2017.</a:t>
            </a:r>
          </a:p>
          <a:p>
            <a:pPr lvl="1" indent="-285750"/>
            <a:r>
              <a:rPr lang="en-US" sz="3200" b="1" dirty="0">
                <a:solidFill>
                  <a:srgbClr val="810B00"/>
                </a:solidFill>
              </a:rPr>
              <a:t>45% </a:t>
            </a:r>
            <a:r>
              <a:rPr lang="en-US" sz="2000" dirty="0">
                <a:solidFill>
                  <a:srgbClr val="44546A"/>
                </a:solidFill>
              </a:rPr>
              <a:t>of the crimes </a:t>
            </a:r>
            <a:r>
              <a:rPr lang="en-US" sz="2000" b="1" dirty="0">
                <a:solidFill>
                  <a:srgbClr val="44546A"/>
                </a:solidFill>
              </a:rPr>
              <a:t>occurred </a:t>
            </a:r>
            <a:r>
              <a:rPr lang="en-US" sz="2000" b="1" dirty="0">
                <a:solidFill>
                  <a:schemeClr val="tx2"/>
                </a:solidFill>
              </a:rPr>
              <a:t>between 0 and 5 years </a:t>
            </a:r>
            <a:r>
              <a:rPr lang="en-US" sz="2000" dirty="0">
                <a:solidFill>
                  <a:schemeClr val="tx2"/>
                </a:solidFill>
              </a:rPr>
              <a:t>from exiting the service. </a:t>
            </a:r>
          </a:p>
          <a:p>
            <a:pPr lvl="1" indent="-285750"/>
            <a:r>
              <a:rPr lang="en-US" sz="3200" b="1" dirty="0">
                <a:solidFill>
                  <a:srgbClr val="810B00"/>
                </a:solidFill>
              </a:rPr>
              <a:t>88%  </a:t>
            </a:r>
            <a:r>
              <a:rPr lang="en-US" sz="2000" dirty="0">
                <a:solidFill>
                  <a:schemeClr val="tx2"/>
                </a:solidFill>
              </a:rPr>
              <a:t>served as enlisted members.</a:t>
            </a:r>
          </a:p>
          <a:p>
            <a:pPr lvl="1" indent="-285750"/>
            <a:r>
              <a:rPr lang="en-US" sz="3200" b="1" dirty="0">
                <a:solidFill>
                  <a:srgbClr val="810B00"/>
                </a:solidFill>
              </a:rPr>
              <a:t>30% </a:t>
            </a:r>
            <a:r>
              <a:rPr lang="en-US" sz="2000" dirty="0">
                <a:solidFill>
                  <a:schemeClr val="tx2"/>
                </a:solidFill>
              </a:rPr>
              <a:t>of these individuals received an </a:t>
            </a:r>
            <a:r>
              <a:rPr lang="en-US" sz="2000" b="1" dirty="0">
                <a:solidFill>
                  <a:schemeClr val="tx2"/>
                </a:solidFill>
              </a:rPr>
              <a:t>honorable discharge </a:t>
            </a:r>
            <a:r>
              <a:rPr lang="en-US" sz="2000" dirty="0">
                <a:solidFill>
                  <a:schemeClr val="tx2"/>
                </a:solidFill>
              </a:rPr>
              <a:t>at the time they left the military, despite a future violent outcome.</a:t>
            </a:r>
            <a:endParaRPr lang="en-US" sz="3200" b="1" dirty="0">
              <a:solidFill>
                <a:schemeClr val="tx2"/>
              </a:solidFill>
            </a:endParaRPr>
          </a:p>
          <a:p>
            <a:pPr lvl="1" indent="-285750"/>
            <a:r>
              <a:rPr lang="en-US" sz="3200" b="1" dirty="0">
                <a:solidFill>
                  <a:srgbClr val="810B00"/>
                </a:solidFill>
              </a:rPr>
              <a:t>75% </a:t>
            </a:r>
            <a:r>
              <a:rPr lang="en-US" sz="2000" dirty="0">
                <a:solidFill>
                  <a:schemeClr val="tx2"/>
                </a:solidFill>
              </a:rPr>
              <a:t>of these individuals </a:t>
            </a:r>
            <a:r>
              <a:rPr lang="en-US" sz="2000" b="1" dirty="0">
                <a:solidFill>
                  <a:schemeClr val="tx2"/>
                </a:solidFill>
              </a:rPr>
              <a:t>converted to Islam.</a:t>
            </a:r>
            <a:endParaRPr lang="en-US" sz="2000" dirty="0">
              <a:solidFill>
                <a:schemeClr val="tx2"/>
              </a:solidFill>
            </a:endParaRPr>
          </a:p>
        </p:txBody>
      </p:sp>
      <p:sp>
        <p:nvSpPr>
          <p:cNvPr id="12" name="TextBox 11">
            <a:extLst>
              <a:ext uri="{FF2B5EF4-FFF2-40B4-BE49-F238E27FC236}">
                <a16:creationId xmlns:a16="http://schemas.microsoft.com/office/drawing/2014/main" id="{9474BFC0-0F5E-4593-918B-0340098AEC7F}"/>
              </a:ext>
            </a:extLst>
          </p:cNvPr>
          <p:cNvSpPr txBox="1"/>
          <p:nvPr/>
        </p:nvSpPr>
        <p:spPr>
          <a:xfrm>
            <a:off x="-14702" y="9684603"/>
            <a:ext cx="8229600" cy="461665"/>
          </a:xfrm>
          <a:prstGeom prst="rect">
            <a:avLst/>
          </a:prstGeom>
          <a:solidFill>
            <a:srgbClr val="44546A"/>
          </a:solidFill>
          <a:ln>
            <a:solidFill>
              <a:srgbClr val="006297"/>
            </a:solidFill>
          </a:ln>
          <a:effectLst>
            <a:outerShdw blurRad="50800" dist="38100" dir="13500000" algn="br" rotWithShape="0">
              <a:prstClr val="black">
                <a:alpha val="40000"/>
              </a:prstClr>
            </a:outerShdw>
          </a:effectLst>
        </p:spPr>
        <p:txBody>
          <a:bodyPr wrap="square" rtlCol="0">
            <a:spAutoFit/>
          </a:bodyPr>
          <a:lstStyle/>
          <a:p>
            <a:pPr algn="ctr"/>
            <a:r>
              <a:rPr lang="en-US" sz="2400" dirty="0">
                <a:solidFill>
                  <a:schemeClr val="bg1"/>
                </a:solidFill>
              </a:rPr>
              <a:t>Military Terrorists (N=40)  8% of American Terrorists 2001-2018</a:t>
            </a:r>
          </a:p>
        </p:txBody>
      </p:sp>
      <p:graphicFrame>
        <p:nvGraphicFramePr>
          <p:cNvPr id="16" name="Chart 15">
            <a:extLst>
              <a:ext uri="{FF2B5EF4-FFF2-40B4-BE49-F238E27FC236}">
                <a16:creationId xmlns:a16="http://schemas.microsoft.com/office/drawing/2014/main" id="{4D00CD79-3694-4755-B684-206C40483424}"/>
              </a:ext>
            </a:extLst>
          </p:cNvPr>
          <p:cNvGraphicFramePr>
            <a:graphicFrameLocks/>
          </p:cNvGraphicFramePr>
          <p:nvPr>
            <p:extLst>
              <p:ext uri="{D42A27DB-BD31-4B8C-83A1-F6EECF244321}">
                <p14:modId xmlns:p14="http://schemas.microsoft.com/office/powerpoint/2010/main" val="3532704924"/>
              </p:ext>
            </p:extLst>
          </p:nvPr>
        </p:nvGraphicFramePr>
        <p:xfrm>
          <a:off x="236084" y="7057410"/>
          <a:ext cx="3896079" cy="23083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 16">
            <a:extLst>
              <a:ext uri="{FF2B5EF4-FFF2-40B4-BE49-F238E27FC236}">
                <a16:creationId xmlns:a16="http://schemas.microsoft.com/office/drawing/2014/main" id="{26151386-5796-433A-A8E9-03A11F6580DB}"/>
              </a:ext>
            </a:extLst>
          </p:cNvPr>
          <p:cNvGraphicFramePr>
            <a:graphicFrameLocks noGrp="1"/>
          </p:cNvGraphicFramePr>
          <p:nvPr>
            <p:extLst>
              <p:ext uri="{D42A27DB-BD31-4B8C-83A1-F6EECF244321}">
                <p14:modId xmlns:p14="http://schemas.microsoft.com/office/powerpoint/2010/main" val="1034719979"/>
              </p:ext>
            </p:extLst>
          </p:nvPr>
        </p:nvGraphicFramePr>
        <p:xfrm>
          <a:off x="92868" y="945909"/>
          <a:ext cx="8025580" cy="1161670"/>
        </p:xfrm>
        <a:graphic>
          <a:graphicData uri="http://schemas.openxmlformats.org/drawingml/2006/table">
            <a:tbl>
              <a:tblPr firstRow="1" firstCol="1" bandRow="1"/>
              <a:tblGrid>
                <a:gridCol w="1405339">
                  <a:extLst>
                    <a:ext uri="{9D8B030D-6E8A-4147-A177-3AD203B41FA5}">
                      <a16:colId xmlns:a16="http://schemas.microsoft.com/office/drawing/2014/main" val="2855069869"/>
                    </a:ext>
                  </a:extLst>
                </a:gridCol>
                <a:gridCol w="878543">
                  <a:extLst>
                    <a:ext uri="{9D8B030D-6E8A-4147-A177-3AD203B41FA5}">
                      <a16:colId xmlns:a16="http://schemas.microsoft.com/office/drawing/2014/main" val="1879446062"/>
                    </a:ext>
                  </a:extLst>
                </a:gridCol>
                <a:gridCol w="893180">
                  <a:extLst>
                    <a:ext uri="{9D8B030D-6E8A-4147-A177-3AD203B41FA5}">
                      <a16:colId xmlns:a16="http://schemas.microsoft.com/office/drawing/2014/main" val="3331125659"/>
                    </a:ext>
                  </a:extLst>
                </a:gridCol>
                <a:gridCol w="810751">
                  <a:extLst>
                    <a:ext uri="{9D8B030D-6E8A-4147-A177-3AD203B41FA5}">
                      <a16:colId xmlns:a16="http://schemas.microsoft.com/office/drawing/2014/main" val="987934295"/>
                    </a:ext>
                  </a:extLst>
                </a:gridCol>
                <a:gridCol w="1127683">
                  <a:extLst>
                    <a:ext uri="{9D8B030D-6E8A-4147-A177-3AD203B41FA5}">
                      <a16:colId xmlns:a16="http://schemas.microsoft.com/office/drawing/2014/main" val="2199633965"/>
                    </a:ext>
                  </a:extLst>
                </a:gridCol>
                <a:gridCol w="1153240">
                  <a:extLst>
                    <a:ext uri="{9D8B030D-6E8A-4147-A177-3AD203B41FA5}">
                      <a16:colId xmlns:a16="http://schemas.microsoft.com/office/drawing/2014/main" val="2201706948"/>
                    </a:ext>
                  </a:extLst>
                </a:gridCol>
                <a:gridCol w="715756">
                  <a:extLst>
                    <a:ext uri="{9D8B030D-6E8A-4147-A177-3AD203B41FA5}">
                      <a16:colId xmlns:a16="http://schemas.microsoft.com/office/drawing/2014/main" val="4012619775"/>
                    </a:ext>
                  </a:extLst>
                </a:gridCol>
                <a:gridCol w="1041088">
                  <a:extLst>
                    <a:ext uri="{9D8B030D-6E8A-4147-A177-3AD203B41FA5}">
                      <a16:colId xmlns:a16="http://schemas.microsoft.com/office/drawing/2014/main" val="1436719367"/>
                    </a:ext>
                  </a:extLst>
                </a:gridCol>
              </a:tblGrid>
              <a:tr h="424103">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endParaRPr lang="en-US" sz="1200" dirty="0">
                        <a:effectLst/>
                        <a:latin typeface="Georgia" panose="02040502050405020303"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00000"/>
                        </a:lnSpc>
                        <a:spcBef>
                          <a:spcPts val="0"/>
                        </a:spcBef>
                        <a:spcAft>
                          <a:spcPts val="0"/>
                        </a:spcAft>
                      </a:pPr>
                      <a:r>
                        <a:rPr lang="en-US" sz="1400" kern="1100" dirty="0">
                          <a:effectLst/>
                        </a:rPr>
                        <a:t>Mental Health</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00000"/>
                        </a:lnSpc>
                        <a:spcBef>
                          <a:spcPts val="0"/>
                        </a:spcBef>
                        <a:spcAft>
                          <a:spcPts val="0"/>
                        </a:spcAft>
                      </a:pPr>
                      <a:r>
                        <a:rPr lang="en-US" sz="1400" kern="1100" dirty="0">
                          <a:effectLst/>
                        </a:rPr>
                        <a:t>Married</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00000"/>
                        </a:lnSpc>
                        <a:spcBef>
                          <a:spcPts val="0"/>
                        </a:spcBef>
                        <a:spcAft>
                          <a:spcPts val="0"/>
                        </a:spcAft>
                      </a:pPr>
                      <a:r>
                        <a:rPr lang="en-US" sz="1400" kern="1100" dirty="0">
                          <a:effectLst/>
                        </a:rPr>
                        <a:t>Divorced</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l">
                        <a:lnSpc>
                          <a:spcPct val="100000"/>
                        </a:lnSpc>
                        <a:spcBef>
                          <a:spcPts val="0"/>
                        </a:spcBef>
                        <a:spcAft>
                          <a:spcPts val="0"/>
                        </a:spcAft>
                      </a:pPr>
                      <a:r>
                        <a:rPr lang="en-US" sz="1400" kern="1100" dirty="0">
                          <a:effectLst/>
                        </a:rPr>
                        <a:t>Aligned with: Domestic</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l">
                        <a:lnSpc>
                          <a:spcPct val="100000"/>
                        </a:lnSpc>
                        <a:spcBef>
                          <a:spcPts val="0"/>
                        </a:spcBef>
                        <a:spcAft>
                          <a:spcPts val="0"/>
                        </a:spcAft>
                      </a:pPr>
                      <a:r>
                        <a:rPr lang="en-US" sz="1400" kern="1100" dirty="0">
                          <a:effectLst/>
                        </a:rPr>
                        <a:t>Aligned with: International</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00000"/>
                        </a:lnSpc>
                        <a:spcBef>
                          <a:spcPts val="0"/>
                        </a:spcBef>
                        <a:spcAft>
                          <a:spcPts val="0"/>
                        </a:spcAft>
                      </a:pPr>
                      <a:r>
                        <a:rPr lang="en-US" sz="1400" kern="1100" dirty="0">
                          <a:effectLst/>
                        </a:rPr>
                        <a:t>US: Birth</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00000"/>
                        </a:lnSpc>
                        <a:spcBef>
                          <a:spcPts val="0"/>
                        </a:spcBef>
                        <a:spcAft>
                          <a:spcPts val="0"/>
                        </a:spcAft>
                      </a:pPr>
                      <a:r>
                        <a:rPr lang="en-US" sz="1400" kern="1100" dirty="0">
                          <a:effectLst/>
                        </a:rPr>
                        <a:t>US: Naturalized</a:t>
                      </a:r>
                      <a:endParaRPr lang="en-US" sz="20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ctr" anchorCtr="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50801"/>
                    </a:solidFill>
                  </a:tcPr>
                </a:tc>
                <a:extLst>
                  <a:ext uri="{0D108BD9-81ED-4DB2-BD59-A6C34878D82A}">
                    <a16:rowId xmlns:a16="http://schemas.microsoft.com/office/drawing/2014/main" val="756876188"/>
                  </a:ext>
                </a:extLst>
              </a:tr>
              <a:tr h="357516">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50000"/>
                        </a:lnSpc>
                        <a:spcBef>
                          <a:spcPts val="0"/>
                        </a:spcBef>
                        <a:spcAft>
                          <a:spcPts val="0"/>
                        </a:spcAft>
                      </a:pPr>
                      <a:r>
                        <a:rPr lang="en-US" sz="1800" kern="1100" dirty="0">
                          <a:effectLst/>
                        </a:rPr>
                        <a:t>Military</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48%</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35%</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13%</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18%</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75%</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90%</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8%</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40000"/>
                      </a:srgbClr>
                    </a:solidFill>
                  </a:tcPr>
                </a:tc>
                <a:extLst>
                  <a:ext uri="{0D108BD9-81ED-4DB2-BD59-A6C34878D82A}">
                    <a16:rowId xmlns:a16="http://schemas.microsoft.com/office/drawing/2014/main" val="3093879911"/>
                  </a:ext>
                </a:extLst>
              </a:tr>
              <a:tr h="363063">
                <a:tc>
                  <a:txBody>
                    <a:bodyPr/>
                    <a:lstStyle>
                      <a:lvl1pPr marL="0" algn="l" defTabSz="822960" rtl="0" eaLnBrk="1" latinLnBrk="0" hangingPunct="1">
                        <a:defRPr sz="1620" b="1" kern="1200">
                          <a:solidFill>
                            <a:schemeClr val="lt1"/>
                          </a:solidFill>
                          <a:latin typeface="Calibri" panose="020F0502020204030204"/>
                        </a:defRPr>
                      </a:lvl1pPr>
                      <a:lvl2pPr marL="411480" algn="l" defTabSz="822960" rtl="0" eaLnBrk="1" latinLnBrk="0" hangingPunct="1">
                        <a:defRPr sz="1620" b="1" kern="1200">
                          <a:solidFill>
                            <a:schemeClr val="lt1"/>
                          </a:solidFill>
                          <a:latin typeface="Calibri" panose="020F0502020204030204"/>
                        </a:defRPr>
                      </a:lvl2pPr>
                      <a:lvl3pPr marL="822960" algn="l" defTabSz="822960" rtl="0" eaLnBrk="1" latinLnBrk="0" hangingPunct="1">
                        <a:defRPr sz="1620" b="1" kern="1200">
                          <a:solidFill>
                            <a:schemeClr val="lt1"/>
                          </a:solidFill>
                          <a:latin typeface="Calibri" panose="020F0502020204030204"/>
                        </a:defRPr>
                      </a:lvl3pPr>
                      <a:lvl4pPr marL="1234440" algn="l" defTabSz="822960" rtl="0" eaLnBrk="1" latinLnBrk="0" hangingPunct="1">
                        <a:defRPr sz="1620" b="1" kern="1200">
                          <a:solidFill>
                            <a:schemeClr val="lt1"/>
                          </a:solidFill>
                          <a:latin typeface="Calibri" panose="020F0502020204030204"/>
                        </a:defRPr>
                      </a:lvl4pPr>
                      <a:lvl5pPr marL="1645920" algn="l" defTabSz="822960" rtl="0" eaLnBrk="1" latinLnBrk="0" hangingPunct="1">
                        <a:defRPr sz="1620" b="1" kern="1200">
                          <a:solidFill>
                            <a:schemeClr val="lt1"/>
                          </a:solidFill>
                          <a:latin typeface="Calibri" panose="020F0502020204030204"/>
                        </a:defRPr>
                      </a:lvl5pPr>
                      <a:lvl6pPr marL="2057400" algn="l" defTabSz="822960" rtl="0" eaLnBrk="1" latinLnBrk="0" hangingPunct="1">
                        <a:defRPr sz="1620" b="1" kern="1200">
                          <a:solidFill>
                            <a:schemeClr val="lt1"/>
                          </a:solidFill>
                          <a:latin typeface="Calibri" panose="020F0502020204030204"/>
                        </a:defRPr>
                      </a:lvl6pPr>
                      <a:lvl7pPr marL="2468880" algn="l" defTabSz="822960" rtl="0" eaLnBrk="1" latinLnBrk="0" hangingPunct="1">
                        <a:defRPr sz="1620" b="1" kern="1200">
                          <a:solidFill>
                            <a:schemeClr val="lt1"/>
                          </a:solidFill>
                          <a:latin typeface="Calibri" panose="020F0502020204030204"/>
                        </a:defRPr>
                      </a:lvl7pPr>
                      <a:lvl8pPr marL="2880360" algn="l" defTabSz="822960" rtl="0" eaLnBrk="1" latinLnBrk="0" hangingPunct="1">
                        <a:defRPr sz="1620" b="1" kern="1200">
                          <a:solidFill>
                            <a:schemeClr val="lt1"/>
                          </a:solidFill>
                          <a:latin typeface="Calibri" panose="020F0502020204030204"/>
                        </a:defRPr>
                      </a:lvl8pPr>
                      <a:lvl9pPr marL="3291840" algn="l" defTabSz="822960" rtl="0" eaLnBrk="1" latinLnBrk="0" hangingPunct="1">
                        <a:defRPr sz="1620" b="1" kern="1200">
                          <a:solidFill>
                            <a:schemeClr val="lt1"/>
                          </a:solidFill>
                          <a:latin typeface="Calibri" panose="020F0502020204030204"/>
                        </a:defRPr>
                      </a:lvl9pPr>
                    </a:lstStyle>
                    <a:p>
                      <a:pPr marL="0" marR="0" algn="just">
                        <a:lnSpc>
                          <a:spcPct val="150000"/>
                        </a:lnSpc>
                        <a:spcBef>
                          <a:spcPts val="0"/>
                        </a:spcBef>
                        <a:spcAft>
                          <a:spcPts val="0"/>
                        </a:spcAft>
                      </a:pPr>
                      <a:r>
                        <a:rPr lang="en-US" sz="1800" kern="1100" dirty="0">
                          <a:effectLst/>
                        </a:rPr>
                        <a:t>Non-Military</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0801"/>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11%</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18%</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3%</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9%</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81%</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63%</a:t>
                      </a:r>
                      <a:endParaRPr lang="en-US" sz="2800"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tc>
                  <a:txBody>
                    <a:bodyPr/>
                    <a:lstStyle>
                      <a:lvl1pPr marL="0" algn="l" defTabSz="822960" rtl="0" eaLnBrk="1" latinLnBrk="0" hangingPunct="1">
                        <a:defRPr sz="1620" kern="1200">
                          <a:solidFill>
                            <a:schemeClr val="dk1"/>
                          </a:solidFill>
                          <a:latin typeface="Calibri" panose="020F0502020204030204"/>
                        </a:defRPr>
                      </a:lvl1pPr>
                      <a:lvl2pPr marL="411480" algn="l" defTabSz="822960" rtl="0" eaLnBrk="1" latinLnBrk="0" hangingPunct="1">
                        <a:defRPr sz="1620" kern="1200">
                          <a:solidFill>
                            <a:schemeClr val="dk1"/>
                          </a:solidFill>
                          <a:latin typeface="Calibri" panose="020F0502020204030204"/>
                        </a:defRPr>
                      </a:lvl2pPr>
                      <a:lvl3pPr marL="822960" algn="l" defTabSz="822960" rtl="0" eaLnBrk="1" latinLnBrk="0" hangingPunct="1">
                        <a:defRPr sz="1620" kern="1200">
                          <a:solidFill>
                            <a:schemeClr val="dk1"/>
                          </a:solidFill>
                          <a:latin typeface="Calibri" panose="020F0502020204030204"/>
                        </a:defRPr>
                      </a:lvl3pPr>
                      <a:lvl4pPr marL="1234440" algn="l" defTabSz="822960" rtl="0" eaLnBrk="1" latinLnBrk="0" hangingPunct="1">
                        <a:defRPr sz="1620" kern="1200">
                          <a:solidFill>
                            <a:schemeClr val="dk1"/>
                          </a:solidFill>
                          <a:latin typeface="Calibri" panose="020F0502020204030204"/>
                        </a:defRPr>
                      </a:lvl4pPr>
                      <a:lvl5pPr marL="1645920" algn="l" defTabSz="822960" rtl="0" eaLnBrk="1" latinLnBrk="0" hangingPunct="1">
                        <a:defRPr sz="1620" kern="1200">
                          <a:solidFill>
                            <a:schemeClr val="dk1"/>
                          </a:solidFill>
                          <a:latin typeface="Calibri" panose="020F0502020204030204"/>
                        </a:defRPr>
                      </a:lvl5pPr>
                      <a:lvl6pPr marL="2057400" algn="l" defTabSz="822960" rtl="0" eaLnBrk="1" latinLnBrk="0" hangingPunct="1">
                        <a:defRPr sz="1620" kern="1200">
                          <a:solidFill>
                            <a:schemeClr val="dk1"/>
                          </a:solidFill>
                          <a:latin typeface="Calibri" panose="020F0502020204030204"/>
                        </a:defRPr>
                      </a:lvl6pPr>
                      <a:lvl7pPr marL="2468880" algn="l" defTabSz="822960" rtl="0" eaLnBrk="1" latinLnBrk="0" hangingPunct="1">
                        <a:defRPr sz="1620" kern="1200">
                          <a:solidFill>
                            <a:schemeClr val="dk1"/>
                          </a:solidFill>
                          <a:latin typeface="Calibri" panose="020F0502020204030204"/>
                        </a:defRPr>
                      </a:lvl7pPr>
                      <a:lvl8pPr marL="2880360" algn="l" defTabSz="822960" rtl="0" eaLnBrk="1" latinLnBrk="0" hangingPunct="1">
                        <a:defRPr sz="1620" kern="1200">
                          <a:solidFill>
                            <a:schemeClr val="dk1"/>
                          </a:solidFill>
                          <a:latin typeface="Calibri" panose="020F0502020204030204"/>
                        </a:defRPr>
                      </a:lvl8pPr>
                      <a:lvl9pPr marL="3291840" algn="l" defTabSz="822960" rtl="0" eaLnBrk="1" latinLnBrk="0" hangingPunct="1">
                        <a:defRPr sz="1620" kern="1200">
                          <a:solidFill>
                            <a:schemeClr val="dk1"/>
                          </a:solidFill>
                          <a:latin typeface="Calibri" panose="020F0502020204030204"/>
                        </a:defRPr>
                      </a:lvl9pPr>
                    </a:lstStyle>
                    <a:p>
                      <a:pPr marL="0" marR="0" algn="r">
                        <a:lnSpc>
                          <a:spcPct val="150000"/>
                        </a:lnSpc>
                        <a:spcBef>
                          <a:spcPts val="0"/>
                        </a:spcBef>
                        <a:spcAft>
                          <a:spcPts val="0"/>
                        </a:spcAft>
                      </a:pPr>
                      <a:r>
                        <a:rPr lang="en-US" sz="1800" kern="1100" dirty="0">
                          <a:effectLst/>
                        </a:rPr>
                        <a:t>32%</a:t>
                      </a:r>
                      <a:endParaRPr lang="en-US" sz="2800" b="1" kern="1100" dirty="0">
                        <a:solidFill>
                          <a:srgbClr val="000000"/>
                        </a:solidFill>
                        <a:effectLst/>
                        <a:latin typeface="Times New Roman" panose="02020603050405020304" pitchFamily="18" charset="0"/>
                        <a:ea typeface="Calibri" panose="020F0502020204030204" pitchFamily="34" charset="0"/>
                        <a:cs typeface="Book Antiqua" panose="0204060205030503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A3368">
                        <a:tint val="20000"/>
                      </a:srgbClr>
                    </a:solidFill>
                  </a:tcPr>
                </a:tc>
                <a:extLst>
                  <a:ext uri="{0D108BD9-81ED-4DB2-BD59-A6C34878D82A}">
                    <a16:rowId xmlns:a16="http://schemas.microsoft.com/office/drawing/2014/main" val="3962480436"/>
                  </a:ext>
                </a:extLst>
              </a:tr>
            </a:tbl>
          </a:graphicData>
        </a:graphic>
      </p:graphicFrame>
      <p:graphicFrame>
        <p:nvGraphicFramePr>
          <p:cNvPr id="18" name="Chart 17">
            <a:extLst>
              <a:ext uri="{FF2B5EF4-FFF2-40B4-BE49-F238E27FC236}">
                <a16:creationId xmlns:a16="http://schemas.microsoft.com/office/drawing/2014/main" id="{B88ACC5B-5DED-4ED9-B451-C65C20EB2FC1}"/>
              </a:ext>
            </a:extLst>
          </p:cNvPr>
          <p:cNvGraphicFramePr>
            <a:graphicFrameLocks/>
          </p:cNvGraphicFramePr>
          <p:nvPr>
            <p:extLst>
              <p:ext uri="{D42A27DB-BD31-4B8C-83A1-F6EECF244321}">
                <p14:modId xmlns:p14="http://schemas.microsoft.com/office/powerpoint/2010/main" val="3089932899"/>
              </p:ext>
            </p:extLst>
          </p:nvPr>
        </p:nvGraphicFramePr>
        <p:xfrm>
          <a:off x="4222369" y="2402495"/>
          <a:ext cx="3896079" cy="2423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3007ED0D-8287-46E6-BA18-98D891DF1604}"/>
              </a:ext>
            </a:extLst>
          </p:cNvPr>
          <p:cNvGraphicFramePr>
            <a:graphicFrameLocks/>
          </p:cNvGraphicFramePr>
          <p:nvPr>
            <p:extLst>
              <p:ext uri="{D42A27DB-BD31-4B8C-83A1-F6EECF244321}">
                <p14:modId xmlns:p14="http://schemas.microsoft.com/office/powerpoint/2010/main" val="1515012291"/>
              </p:ext>
            </p:extLst>
          </p:nvPr>
        </p:nvGraphicFramePr>
        <p:xfrm>
          <a:off x="5102948" y="7427774"/>
          <a:ext cx="2469390" cy="22070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8C1B466F-C865-4406-B3CB-EEDAC6E121D2}"/>
              </a:ext>
            </a:extLst>
          </p:cNvPr>
          <p:cNvGraphicFramePr>
            <a:graphicFrameLocks/>
          </p:cNvGraphicFramePr>
          <p:nvPr>
            <p:extLst>
              <p:ext uri="{D42A27DB-BD31-4B8C-83A1-F6EECF244321}">
                <p14:modId xmlns:p14="http://schemas.microsoft.com/office/powerpoint/2010/main" val="2682592605"/>
              </p:ext>
            </p:extLst>
          </p:nvPr>
        </p:nvGraphicFramePr>
        <p:xfrm>
          <a:off x="5251540" y="5137166"/>
          <a:ext cx="2090319" cy="2170333"/>
        </p:xfrm>
        <a:graphic>
          <a:graphicData uri="http://schemas.openxmlformats.org/drawingml/2006/chart">
            <c:chart xmlns:c="http://schemas.openxmlformats.org/drawingml/2006/chart" xmlns:r="http://schemas.openxmlformats.org/officeDocument/2006/relationships" r:id="rId5"/>
          </a:graphicData>
        </a:graphic>
      </p:graphicFrame>
      <p:sp>
        <p:nvSpPr>
          <p:cNvPr id="21" name="Rectangle 20">
            <a:extLst>
              <a:ext uri="{FF2B5EF4-FFF2-40B4-BE49-F238E27FC236}">
                <a16:creationId xmlns:a16="http://schemas.microsoft.com/office/drawing/2014/main" id="{C4794192-DE54-4742-B5F4-ABA47CED5D7F}"/>
              </a:ext>
            </a:extLst>
          </p:cNvPr>
          <p:cNvSpPr/>
          <p:nvPr/>
        </p:nvSpPr>
        <p:spPr>
          <a:xfrm>
            <a:off x="4318819" y="5041630"/>
            <a:ext cx="4039054" cy="369332"/>
          </a:xfrm>
          <a:prstGeom prst="rect">
            <a:avLst/>
          </a:prstGeom>
        </p:spPr>
        <p:txBody>
          <a:bodyPr wrap="none">
            <a:spAutoFit/>
          </a:bodyPr>
          <a:lstStyle/>
          <a:p>
            <a:r>
              <a:rPr lang="en-US" b="1" dirty="0">
                <a:solidFill>
                  <a:srgbClr val="042754"/>
                </a:solidFill>
              </a:rPr>
              <a:t>MILITARY TERRORISTS USE OF VIOLENCE</a:t>
            </a:r>
          </a:p>
        </p:txBody>
      </p:sp>
      <p:sp>
        <p:nvSpPr>
          <p:cNvPr id="22" name="Rectangle 21">
            <a:extLst>
              <a:ext uri="{FF2B5EF4-FFF2-40B4-BE49-F238E27FC236}">
                <a16:creationId xmlns:a16="http://schemas.microsoft.com/office/drawing/2014/main" id="{330AD1F2-1A37-42BC-824D-39C893E64E6F}"/>
              </a:ext>
            </a:extLst>
          </p:cNvPr>
          <p:cNvSpPr/>
          <p:nvPr/>
        </p:nvSpPr>
        <p:spPr>
          <a:xfrm>
            <a:off x="4605281" y="7347903"/>
            <a:ext cx="3388235" cy="369332"/>
          </a:xfrm>
          <a:prstGeom prst="rect">
            <a:avLst/>
          </a:prstGeom>
        </p:spPr>
        <p:txBody>
          <a:bodyPr wrap="none">
            <a:spAutoFit/>
          </a:bodyPr>
          <a:lstStyle/>
          <a:p>
            <a:r>
              <a:rPr lang="en-US" b="1" dirty="0">
                <a:solidFill>
                  <a:srgbClr val="042754"/>
                </a:solidFill>
              </a:rPr>
              <a:t>All TERRORISTS USE OF VIOLENCE</a:t>
            </a:r>
          </a:p>
        </p:txBody>
      </p:sp>
      <p:pic>
        <p:nvPicPr>
          <p:cNvPr id="3074" name="Picture 2" descr="Image result for us flag">
            <a:extLst>
              <a:ext uri="{FF2B5EF4-FFF2-40B4-BE49-F238E27FC236}">
                <a16:creationId xmlns:a16="http://schemas.microsoft.com/office/drawing/2014/main" id="{760D5165-AF64-4CB7-9DFD-FF28F47708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78" t="19791" b="20030"/>
          <a:stretch/>
        </p:blipFill>
        <p:spPr bwMode="auto">
          <a:xfrm>
            <a:off x="204019" y="79528"/>
            <a:ext cx="1238532" cy="76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0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1F396977-25F9-4348-8FC0-4C3A7D754227}"/>
              </a:ext>
            </a:extLst>
          </p:cNvPr>
          <p:cNvSpPr/>
          <p:nvPr/>
        </p:nvSpPr>
        <p:spPr>
          <a:xfrm>
            <a:off x="-17724" y="0"/>
            <a:ext cx="8229600" cy="10515600"/>
          </a:xfrm>
          <a:prstGeom prst="rect">
            <a:avLst/>
          </a:prstGeom>
          <a:effectLst>
            <a:innerShdw blurRad="63500" dist="50800" dir="135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A86F17E-5F37-4DA7-9CE6-74D35A429748}"/>
              </a:ext>
            </a:extLst>
          </p:cNvPr>
          <p:cNvSpPr/>
          <p:nvPr/>
        </p:nvSpPr>
        <p:spPr>
          <a:xfrm>
            <a:off x="1903895" y="4035457"/>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0" name="Rectangle 69">
            <a:extLst>
              <a:ext uri="{FF2B5EF4-FFF2-40B4-BE49-F238E27FC236}">
                <a16:creationId xmlns:a16="http://schemas.microsoft.com/office/drawing/2014/main" id="{1FF93D5C-895F-4012-AC17-46E17397F9AD}"/>
              </a:ext>
            </a:extLst>
          </p:cNvPr>
          <p:cNvSpPr/>
          <p:nvPr/>
        </p:nvSpPr>
        <p:spPr>
          <a:xfrm>
            <a:off x="3456949" y="559592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1" name="Rectangle 70">
            <a:extLst>
              <a:ext uri="{FF2B5EF4-FFF2-40B4-BE49-F238E27FC236}">
                <a16:creationId xmlns:a16="http://schemas.microsoft.com/office/drawing/2014/main" id="{DC8178B2-AE04-45B1-826B-169464B6CE79}"/>
              </a:ext>
            </a:extLst>
          </p:cNvPr>
          <p:cNvSpPr/>
          <p:nvPr/>
        </p:nvSpPr>
        <p:spPr>
          <a:xfrm>
            <a:off x="5061663" y="925934"/>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0FFA397F-BE53-4B6B-8CD4-A106D07AE6AC}"/>
              </a:ext>
            </a:extLst>
          </p:cNvPr>
          <p:cNvSpPr/>
          <p:nvPr/>
        </p:nvSpPr>
        <p:spPr>
          <a:xfrm>
            <a:off x="5061663" y="8752102"/>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3" name="Rectangle 72">
            <a:extLst>
              <a:ext uri="{FF2B5EF4-FFF2-40B4-BE49-F238E27FC236}">
                <a16:creationId xmlns:a16="http://schemas.microsoft.com/office/drawing/2014/main" id="{0D8C81E6-1671-4955-A3CD-D631F1CFE5C7}"/>
              </a:ext>
            </a:extLst>
          </p:cNvPr>
          <p:cNvSpPr/>
          <p:nvPr/>
        </p:nvSpPr>
        <p:spPr>
          <a:xfrm>
            <a:off x="6597139" y="7152084"/>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4" name="Rectangle 73">
            <a:extLst>
              <a:ext uri="{FF2B5EF4-FFF2-40B4-BE49-F238E27FC236}">
                <a16:creationId xmlns:a16="http://schemas.microsoft.com/office/drawing/2014/main" id="{22A30EB7-80F9-43BD-8C74-CFDD67B762E6}"/>
              </a:ext>
            </a:extLst>
          </p:cNvPr>
          <p:cNvSpPr/>
          <p:nvPr/>
        </p:nvSpPr>
        <p:spPr>
          <a:xfrm>
            <a:off x="6597139" y="559592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7" name="Rectangle 76">
            <a:extLst>
              <a:ext uri="{FF2B5EF4-FFF2-40B4-BE49-F238E27FC236}">
                <a16:creationId xmlns:a16="http://schemas.microsoft.com/office/drawing/2014/main" id="{8C9F4041-DFE4-4281-ADC6-6B77915EC7D2}"/>
              </a:ext>
            </a:extLst>
          </p:cNvPr>
          <p:cNvSpPr/>
          <p:nvPr/>
        </p:nvSpPr>
        <p:spPr>
          <a:xfrm>
            <a:off x="6597139" y="2514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7" name="Rectangle 156">
            <a:extLst>
              <a:ext uri="{FF2B5EF4-FFF2-40B4-BE49-F238E27FC236}">
                <a16:creationId xmlns:a16="http://schemas.microsoft.com/office/drawing/2014/main" id="{537E55DD-3B2C-43CF-9F4C-7B10BDB34500}"/>
              </a:ext>
            </a:extLst>
          </p:cNvPr>
          <p:cNvSpPr/>
          <p:nvPr/>
        </p:nvSpPr>
        <p:spPr>
          <a:xfrm>
            <a:off x="3473917" y="8752102"/>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8" name="Rectangle 157">
            <a:extLst>
              <a:ext uri="{FF2B5EF4-FFF2-40B4-BE49-F238E27FC236}">
                <a16:creationId xmlns:a16="http://schemas.microsoft.com/office/drawing/2014/main" id="{9AD9BC3B-21F6-4E40-86CF-A84415203330}"/>
              </a:ext>
            </a:extLst>
          </p:cNvPr>
          <p:cNvSpPr/>
          <p:nvPr/>
        </p:nvSpPr>
        <p:spPr>
          <a:xfrm>
            <a:off x="5032725" y="5595920"/>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3473917" y="914405"/>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5032725" y="4035457"/>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6597139" y="90046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62" name="Rectangle 161">
            <a:extLst>
              <a:ext uri="{FF2B5EF4-FFF2-40B4-BE49-F238E27FC236}">
                <a16:creationId xmlns:a16="http://schemas.microsoft.com/office/drawing/2014/main" id="{84A0D0ED-EEED-422F-8C9D-8A3F9B5950C5}"/>
              </a:ext>
            </a:extLst>
          </p:cNvPr>
          <p:cNvSpPr/>
          <p:nvPr/>
        </p:nvSpPr>
        <p:spPr>
          <a:xfrm>
            <a:off x="339480" y="5595920"/>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1913541" y="905302"/>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47" name="Rectangle 146">
            <a:extLst>
              <a:ext uri="{FF2B5EF4-FFF2-40B4-BE49-F238E27FC236}">
                <a16:creationId xmlns:a16="http://schemas.microsoft.com/office/drawing/2014/main" id="{A6227795-99AB-4988-A8BD-90367928AB38}"/>
              </a:ext>
            </a:extLst>
          </p:cNvPr>
          <p:cNvSpPr/>
          <p:nvPr/>
        </p:nvSpPr>
        <p:spPr>
          <a:xfrm>
            <a:off x="3468310" y="7152084"/>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41" name="Rectangle 140">
            <a:extLst>
              <a:ext uri="{FF2B5EF4-FFF2-40B4-BE49-F238E27FC236}">
                <a16:creationId xmlns:a16="http://schemas.microsoft.com/office/drawing/2014/main" id="{8BE5A256-28C3-420C-8F5A-7D28EFAD418A}"/>
              </a:ext>
            </a:extLst>
          </p:cNvPr>
          <p:cNvSpPr/>
          <p:nvPr/>
        </p:nvSpPr>
        <p:spPr>
          <a:xfrm>
            <a:off x="1903895" y="7152084"/>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3449229" y="4035457"/>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8" name="Rectangle 137">
            <a:extLst>
              <a:ext uri="{FF2B5EF4-FFF2-40B4-BE49-F238E27FC236}">
                <a16:creationId xmlns:a16="http://schemas.microsoft.com/office/drawing/2014/main" id="{B8A2043C-03CC-4B4C-9922-6ADBD76368E3}"/>
              </a:ext>
            </a:extLst>
          </p:cNvPr>
          <p:cNvSpPr/>
          <p:nvPr/>
        </p:nvSpPr>
        <p:spPr>
          <a:xfrm>
            <a:off x="339480" y="8752102"/>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9" name="Rectangle 138">
            <a:extLst>
              <a:ext uri="{FF2B5EF4-FFF2-40B4-BE49-F238E27FC236}">
                <a16:creationId xmlns:a16="http://schemas.microsoft.com/office/drawing/2014/main" id="{CFE0327A-2B8D-4B69-AEE6-17C4AEACB37C}"/>
              </a:ext>
            </a:extLst>
          </p:cNvPr>
          <p:cNvSpPr/>
          <p:nvPr/>
        </p:nvSpPr>
        <p:spPr>
          <a:xfrm>
            <a:off x="1913541" y="8752102"/>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913541" y="2534841"/>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 name="Rectangle 5">
            <a:extLst>
              <a:ext uri="{FF2B5EF4-FFF2-40B4-BE49-F238E27FC236}">
                <a16:creationId xmlns:a16="http://schemas.microsoft.com/office/drawing/2014/main" id="{5D63F466-72AB-47B0-A2B3-EA3F28AD9255}"/>
              </a:ext>
            </a:extLst>
          </p:cNvPr>
          <p:cNvSpPr/>
          <p:nvPr/>
        </p:nvSpPr>
        <p:spPr>
          <a:xfrm>
            <a:off x="339480" y="90707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BD78037-49B9-42B9-BFFF-690C41B12829}"/>
              </a:ext>
            </a:extLst>
          </p:cNvPr>
          <p:cNvSpPr/>
          <p:nvPr/>
        </p:nvSpPr>
        <p:spPr>
          <a:xfrm>
            <a:off x="28121" y="265509"/>
            <a:ext cx="8229600" cy="646331"/>
          </a:xfrm>
          <a:prstGeom prst="rect">
            <a:avLst/>
          </a:prstGeom>
          <a:noFill/>
          <a:effectLst>
            <a:innerShdw blurRad="63500" dist="50800" dir="13500000">
              <a:prstClr val="black">
                <a:alpha val="50000"/>
              </a:prstClr>
            </a:innerShdw>
          </a:effectLst>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LOGOs</a:t>
            </a:r>
          </a:p>
        </p:txBody>
      </p:sp>
      <p:sp>
        <p:nvSpPr>
          <p:cNvPr id="61" name="Rectangle 60">
            <a:extLst>
              <a:ext uri="{FF2B5EF4-FFF2-40B4-BE49-F238E27FC236}">
                <a16:creationId xmlns:a16="http://schemas.microsoft.com/office/drawing/2014/main" id="{1E87BB0B-F1E2-4D3E-867B-5512E987D053}"/>
              </a:ext>
            </a:extLst>
          </p:cNvPr>
          <p:cNvSpPr/>
          <p:nvPr/>
        </p:nvSpPr>
        <p:spPr>
          <a:xfrm>
            <a:off x="6597139" y="4035457"/>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2" name="Rectangle 61">
            <a:extLst>
              <a:ext uri="{FF2B5EF4-FFF2-40B4-BE49-F238E27FC236}">
                <a16:creationId xmlns:a16="http://schemas.microsoft.com/office/drawing/2014/main" id="{11F89531-C9B0-4A24-92FF-756F31023038}"/>
              </a:ext>
            </a:extLst>
          </p:cNvPr>
          <p:cNvSpPr/>
          <p:nvPr/>
        </p:nvSpPr>
        <p:spPr>
          <a:xfrm>
            <a:off x="339480" y="4035457"/>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4" name="Rectangle 63">
            <a:extLst>
              <a:ext uri="{FF2B5EF4-FFF2-40B4-BE49-F238E27FC236}">
                <a16:creationId xmlns:a16="http://schemas.microsoft.com/office/drawing/2014/main" id="{A698982A-8A67-4582-B195-4786A7C4C458}"/>
              </a:ext>
            </a:extLst>
          </p:cNvPr>
          <p:cNvSpPr/>
          <p:nvPr/>
        </p:nvSpPr>
        <p:spPr>
          <a:xfrm>
            <a:off x="5061663" y="2505531"/>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5" name="Rectangle 64">
            <a:extLst>
              <a:ext uri="{FF2B5EF4-FFF2-40B4-BE49-F238E27FC236}">
                <a16:creationId xmlns:a16="http://schemas.microsoft.com/office/drawing/2014/main" id="{EDF6EF33-9DF1-45A0-9CF6-38FBC4E9399F}"/>
              </a:ext>
            </a:extLst>
          </p:cNvPr>
          <p:cNvSpPr/>
          <p:nvPr/>
        </p:nvSpPr>
        <p:spPr>
          <a:xfrm>
            <a:off x="3473917" y="2525618"/>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6" name="Rectangle 65">
            <a:extLst>
              <a:ext uri="{FF2B5EF4-FFF2-40B4-BE49-F238E27FC236}">
                <a16:creationId xmlns:a16="http://schemas.microsoft.com/office/drawing/2014/main" id="{56B2FAD7-CA90-451F-9E05-EA282D150601}"/>
              </a:ext>
            </a:extLst>
          </p:cNvPr>
          <p:cNvSpPr/>
          <p:nvPr/>
        </p:nvSpPr>
        <p:spPr>
          <a:xfrm>
            <a:off x="339480" y="251975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7" name="Rectangle 66">
            <a:extLst>
              <a:ext uri="{FF2B5EF4-FFF2-40B4-BE49-F238E27FC236}">
                <a16:creationId xmlns:a16="http://schemas.microsoft.com/office/drawing/2014/main" id="{08A4485E-DFAA-40F5-B47C-12CA080EF094}"/>
              </a:ext>
            </a:extLst>
          </p:cNvPr>
          <p:cNvSpPr/>
          <p:nvPr/>
        </p:nvSpPr>
        <p:spPr>
          <a:xfrm>
            <a:off x="6597139" y="8752102"/>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9" name="Rectangle 68">
            <a:extLst>
              <a:ext uri="{FF2B5EF4-FFF2-40B4-BE49-F238E27FC236}">
                <a16:creationId xmlns:a16="http://schemas.microsoft.com/office/drawing/2014/main" id="{407FFBA7-0C1B-495D-8972-24D349AA00A2}"/>
              </a:ext>
            </a:extLst>
          </p:cNvPr>
          <p:cNvSpPr/>
          <p:nvPr/>
        </p:nvSpPr>
        <p:spPr>
          <a:xfrm>
            <a:off x="1903895" y="5595920"/>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8" name="Rectangle 77">
            <a:extLst>
              <a:ext uri="{FF2B5EF4-FFF2-40B4-BE49-F238E27FC236}">
                <a16:creationId xmlns:a16="http://schemas.microsoft.com/office/drawing/2014/main" id="{E039F1A7-2675-4E7F-AE70-00021D9A0B99}"/>
              </a:ext>
            </a:extLst>
          </p:cNvPr>
          <p:cNvSpPr/>
          <p:nvPr/>
        </p:nvSpPr>
        <p:spPr>
          <a:xfrm>
            <a:off x="339480" y="7152084"/>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9" name="Rectangle 78">
            <a:extLst>
              <a:ext uri="{FF2B5EF4-FFF2-40B4-BE49-F238E27FC236}">
                <a16:creationId xmlns:a16="http://schemas.microsoft.com/office/drawing/2014/main" id="{6F09F5E3-80B4-4848-AB04-87C61B2A2104}"/>
              </a:ext>
            </a:extLst>
          </p:cNvPr>
          <p:cNvSpPr/>
          <p:nvPr/>
        </p:nvSpPr>
        <p:spPr>
          <a:xfrm>
            <a:off x="5032725" y="7152084"/>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9" name="TextBox 8">
            <a:extLst>
              <a:ext uri="{FF2B5EF4-FFF2-40B4-BE49-F238E27FC236}">
                <a16:creationId xmlns:a16="http://schemas.microsoft.com/office/drawing/2014/main" id="{FE109C20-ADF3-4F92-8245-F7C026BAC0D7}"/>
              </a:ext>
            </a:extLst>
          </p:cNvPr>
          <p:cNvSpPr txBox="1"/>
          <p:nvPr/>
        </p:nvSpPr>
        <p:spPr>
          <a:xfrm>
            <a:off x="339480" y="895367"/>
            <a:ext cx="1332721" cy="830997"/>
          </a:xfrm>
          <a:prstGeom prst="rect">
            <a:avLst/>
          </a:prstGeom>
          <a:noFill/>
          <a:effectLst>
            <a:innerShdw blurRad="63500" dist="50800" dir="13500000">
              <a:prstClr val="black">
                <a:alpha val="50000"/>
              </a:prstClr>
            </a:innerShdw>
          </a:effectLst>
        </p:spPr>
        <p:txBody>
          <a:bodyPr wrap="square" rtlCol="0">
            <a:spAutoFit/>
          </a:bodyPr>
          <a:lstStyle/>
          <a:p>
            <a:pPr algn="ctr"/>
            <a:r>
              <a:rPr lang="en-US" sz="1200" dirty="0">
                <a:solidFill>
                  <a:schemeClr val="bg1"/>
                </a:solidFill>
                <a:latin typeface="+mj-lt"/>
                <a:ea typeface="Tahoma" panose="020B0604030504040204" pitchFamily="34" charset="0"/>
                <a:cs typeface="Tahoma" panose="020B0604030504040204" pitchFamily="34" charset="0"/>
              </a:rPr>
              <a:t>The 211 Crew is a large racist prison gang based in Colorado. </a:t>
            </a:r>
          </a:p>
        </p:txBody>
      </p:sp>
      <p:sp>
        <p:nvSpPr>
          <p:cNvPr id="26" name="Rectangle 25">
            <a:extLst>
              <a:ext uri="{FF2B5EF4-FFF2-40B4-BE49-F238E27FC236}">
                <a16:creationId xmlns:a16="http://schemas.microsoft.com/office/drawing/2014/main" id="{691DC385-14DD-42D0-B19A-B284F7868790}"/>
              </a:ext>
            </a:extLst>
          </p:cNvPr>
          <p:cNvSpPr/>
          <p:nvPr/>
        </p:nvSpPr>
        <p:spPr>
          <a:xfrm>
            <a:off x="1887977" y="895367"/>
            <a:ext cx="1353410" cy="1015663"/>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mj-lt"/>
                <a:ea typeface="Tahoma" panose="020B0604030504040204" pitchFamily="34" charset="0"/>
                <a:cs typeface="Tahoma" panose="020B0604030504040204" pitchFamily="34" charset="0"/>
              </a:rPr>
              <a:t>Soldiers of Aryan Culture (SAC) is a large Utah-based white supremacist prison gang.</a:t>
            </a:r>
            <a:endParaRPr lang="en-US" sz="1200" i="0" dirty="0">
              <a:solidFill>
                <a:schemeClr val="bg1"/>
              </a:solidFill>
              <a:effectLst/>
              <a:latin typeface="+mj-lt"/>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B56D0582-BA0B-4864-95B1-B14462135EEB}"/>
              </a:ext>
            </a:extLst>
          </p:cNvPr>
          <p:cNvSpPr/>
          <p:nvPr/>
        </p:nvSpPr>
        <p:spPr>
          <a:xfrm>
            <a:off x="3412975" y="895367"/>
            <a:ext cx="1470346" cy="1200329"/>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mj-lt"/>
                <a:ea typeface="Tahoma" panose="020B0604030504040204" pitchFamily="34" charset="0"/>
                <a:cs typeface="Tahoma" panose="020B0604030504040204" pitchFamily="34" charset="0"/>
              </a:rPr>
              <a:t>The Advanced White Society is a small white supremacist group active in the Mid-Atlantic region and in Ohio.</a:t>
            </a:r>
            <a:endParaRPr lang="en-US" sz="1200" i="0" dirty="0">
              <a:solidFill>
                <a:schemeClr val="bg1"/>
              </a:solidFill>
              <a:effectLst/>
              <a:latin typeface="+mj-lt"/>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F0617E07-76E8-48DD-9DA3-2DDA2F116C3B}"/>
              </a:ext>
            </a:extLst>
          </p:cNvPr>
          <p:cNvSpPr/>
          <p:nvPr/>
        </p:nvSpPr>
        <p:spPr>
          <a:xfrm>
            <a:off x="5009392" y="895367"/>
            <a:ext cx="1464027" cy="1384995"/>
          </a:xfrm>
          <a:prstGeom prst="rect">
            <a:avLst/>
          </a:prstGeom>
          <a:effectLst>
            <a:innerShdw blurRad="63500" dist="50800" dir="13500000">
              <a:prstClr val="black">
                <a:alpha val="50000"/>
              </a:prstClr>
            </a:innerShdw>
          </a:effectLst>
        </p:spPr>
        <p:txBody>
          <a:bodyPr wrap="square">
            <a:spAutoFit/>
          </a:bodyPr>
          <a:lstStyle/>
          <a:p>
            <a:pPr algn="ctr"/>
            <a:r>
              <a:rPr lang="en-US" sz="1050" dirty="0">
                <a:solidFill>
                  <a:schemeClr val="bg1"/>
                </a:solidFill>
                <a:latin typeface="+mj-lt"/>
              </a:rPr>
              <a:t>The Alabama Aryan Brotherhood is an independent gang and has no connection to the "original" Aryan Brotherhood present in the California and federal prison systems.</a:t>
            </a:r>
            <a:endParaRPr lang="en-US" sz="800" dirty="0">
              <a:solidFill>
                <a:schemeClr val="bg1"/>
              </a:solidFill>
              <a:latin typeface="+mj-lt"/>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DFF350EA-FADE-475B-81D4-970A14896B78}"/>
              </a:ext>
            </a:extLst>
          </p:cNvPr>
          <p:cNvSpPr/>
          <p:nvPr/>
        </p:nvSpPr>
        <p:spPr>
          <a:xfrm>
            <a:off x="6545894" y="895367"/>
            <a:ext cx="1464027" cy="1277273"/>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American Front is a longstanding racist skinhead group. In recent years, most of its members have been from California and Florida.</a:t>
            </a:r>
            <a:endParaRPr lang="en-US" sz="900" dirty="0">
              <a:solidFill>
                <a:schemeClr val="bg1"/>
              </a:solidFill>
              <a:latin typeface="+mj-lt"/>
              <a:ea typeface="Tahoma" panose="020B0604030504040204" pitchFamily="34" charset="0"/>
              <a:cs typeface="Tahoma" panose="020B0604030504040204" pitchFamily="34" charset="0"/>
            </a:endParaRPr>
          </a:p>
        </p:txBody>
      </p:sp>
      <p:sp>
        <p:nvSpPr>
          <p:cNvPr id="32" name="Rectangle 31">
            <a:extLst>
              <a:ext uri="{FF2B5EF4-FFF2-40B4-BE49-F238E27FC236}">
                <a16:creationId xmlns:a16="http://schemas.microsoft.com/office/drawing/2014/main" id="{ACA808DF-D023-45C5-9E5F-E52E23702724}"/>
              </a:ext>
            </a:extLst>
          </p:cNvPr>
          <p:cNvSpPr/>
          <p:nvPr/>
        </p:nvSpPr>
        <p:spPr>
          <a:xfrm>
            <a:off x="339480" y="2502982"/>
            <a:ext cx="1412059"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American Identity Movement is a large white supremacist group formerly known as Identity Evropa. </a:t>
            </a:r>
            <a:endParaRPr lang="en-US" sz="1000" dirty="0">
              <a:solidFill>
                <a:schemeClr val="bg1"/>
              </a:solidFill>
              <a:latin typeface="+mj-lt"/>
            </a:endParaRPr>
          </a:p>
        </p:txBody>
      </p:sp>
      <p:sp>
        <p:nvSpPr>
          <p:cNvPr id="33" name="Rectangle 32">
            <a:extLst>
              <a:ext uri="{FF2B5EF4-FFF2-40B4-BE49-F238E27FC236}">
                <a16:creationId xmlns:a16="http://schemas.microsoft.com/office/drawing/2014/main" id="{FC7F26E9-497A-41B0-B8D2-3F987D2DDC50}"/>
              </a:ext>
            </a:extLst>
          </p:cNvPr>
          <p:cNvSpPr/>
          <p:nvPr/>
        </p:nvSpPr>
        <p:spPr>
          <a:xfrm>
            <a:off x="1896592" y="2502982"/>
            <a:ext cx="1377268" cy="1223412"/>
          </a:xfrm>
          <a:prstGeom prst="rect">
            <a:avLst/>
          </a:prstGeom>
          <a:effectLst>
            <a:innerShdw blurRad="63500" dist="50800" dir="13500000">
              <a:prstClr val="black">
                <a:alpha val="50000"/>
              </a:prstClr>
            </a:innerShdw>
          </a:effectLst>
        </p:spPr>
        <p:txBody>
          <a:bodyPr wrap="square">
            <a:spAutoFit/>
          </a:bodyPr>
          <a:lstStyle/>
          <a:p>
            <a:pPr algn="ctr"/>
            <a:r>
              <a:rPr lang="en-US" sz="1050" dirty="0">
                <a:solidFill>
                  <a:schemeClr val="bg1"/>
                </a:solidFill>
                <a:latin typeface="+mj-lt"/>
              </a:rPr>
              <a:t>The Aryan Brotherhood of Texas is one of the largest and most violent white supremacist prison gangs in the United States.</a:t>
            </a:r>
            <a:endParaRPr lang="en-US" sz="800" dirty="0">
              <a:solidFill>
                <a:schemeClr val="bg1"/>
              </a:solidFill>
              <a:latin typeface="+mj-lt"/>
            </a:endParaRPr>
          </a:p>
        </p:txBody>
      </p:sp>
      <p:sp>
        <p:nvSpPr>
          <p:cNvPr id="34" name="Rectangle 33">
            <a:extLst>
              <a:ext uri="{FF2B5EF4-FFF2-40B4-BE49-F238E27FC236}">
                <a16:creationId xmlns:a16="http://schemas.microsoft.com/office/drawing/2014/main" id="{77FBCF57-7C92-4BA1-BCFD-74176B07DE6A}"/>
              </a:ext>
            </a:extLst>
          </p:cNvPr>
          <p:cNvSpPr/>
          <p:nvPr/>
        </p:nvSpPr>
        <p:spPr>
          <a:xfrm>
            <a:off x="3468310" y="2502982"/>
            <a:ext cx="1321362" cy="1223412"/>
          </a:xfrm>
          <a:prstGeom prst="rect">
            <a:avLst/>
          </a:prstGeom>
          <a:effectLst>
            <a:innerShdw blurRad="63500" dist="50800" dir="13500000">
              <a:prstClr val="black">
                <a:alpha val="50000"/>
              </a:prstClr>
            </a:innerShdw>
          </a:effectLst>
        </p:spPr>
        <p:txBody>
          <a:bodyPr wrap="square">
            <a:spAutoFit/>
          </a:bodyPr>
          <a:lstStyle/>
          <a:p>
            <a:pPr algn="ctr"/>
            <a:r>
              <a:rPr lang="en-US" sz="1050" dirty="0">
                <a:solidFill>
                  <a:schemeClr val="bg1"/>
                </a:solidFill>
                <a:latin typeface="+mj-lt"/>
              </a:rPr>
              <a:t>The Aryan Circle is the second-largest white supremacist prison gang in Texas and one of the largest such gangs in the United States. </a:t>
            </a:r>
            <a:endParaRPr lang="en-US" sz="800" dirty="0">
              <a:solidFill>
                <a:schemeClr val="bg1"/>
              </a:solidFill>
              <a:latin typeface="+mj-lt"/>
            </a:endParaRPr>
          </a:p>
        </p:txBody>
      </p:sp>
      <p:sp>
        <p:nvSpPr>
          <p:cNvPr id="98" name="Rectangle 97">
            <a:extLst>
              <a:ext uri="{FF2B5EF4-FFF2-40B4-BE49-F238E27FC236}">
                <a16:creationId xmlns:a16="http://schemas.microsoft.com/office/drawing/2014/main" id="{D3D05888-4BFA-46F3-A6DF-6EA5CF164E02}"/>
              </a:ext>
            </a:extLst>
          </p:cNvPr>
          <p:cNvSpPr/>
          <p:nvPr/>
        </p:nvSpPr>
        <p:spPr>
          <a:xfrm>
            <a:off x="5081474" y="2502982"/>
            <a:ext cx="1329124"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Aryan Cowboy Brotherhood is a small white supremacist prison/street gang based primarily in Minn. and KY.</a:t>
            </a:r>
            <a:endParaRPr lang="en-US" sz="1000" dirty="0">
              <a:solidFill>
                <a:schemeClr val="bg1"/>
              </a:solidFill>
              <a:latin typeface="+mj-lt"/>
            </a:endParaRPr>
          </a:p>
        </p:txBody>
      </p:sp>
      <p:sp>
        <p:nvSpPr>
          <p:cNvPr id="99" name="Rectangle 98">
            <a:extLst>
              <a:ext uri="{FF2B5EF4-FFF2-40B4-BE49-F238E27FC236}">
                <a16:creationId xmlns:a16="http://schemas.microsoft.com/office/drawing/2014/main" id="{E72B69B4-7F3C-4210-ACE0-71A8AB56B813}"/>
              </a:ext>
            </a:extLst>
          </p:cNvPr>
          <p:cNvSpPr/>
          <p:nvPr/>
        </p:nvSpPr>
        <p:spPr>
          <a:xfrm>
            <a:off x="6597139" y="2502982"/>
            <a:ext cx="1332722" cy="938719"/>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Aryan Knights are a white supremacist prison gang based primarily in Idaho. </a:t>
            </a:r>
          </a:p>
        </p:txBody>
      </p:sp>
      <p:sp>
        <p:nvSpPr>
          <p:cNvPr id="37" name="Rectangle 36">
            <a:extLst>
              <a:ext uri="{FF2B5EF4-FFF2-40B4-BE49-F238E27FC236}">
                <a16:creationId xmlns:a16="http://schemas.microsoft.com/office/drawing/2014/main" id="{F3399225-A450-43D6-8F2F-F2853A1448BE}"/>
              </a:ext>
            </a:extLst>
          </p:cNvPr>
          <p:cNvSpPr/>
          <p:nvPr/>
        </p:nvSpPr>
        <p:spPr>
          <a:xfrm>
            <a:off x="339480" y="4045655"/>
            <a:ext cx="1332721"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Aryan Nations is an old American neo-Nazi group with a long history of criminal activity. </a:t>
            </a:r>
          </a:p>
        </p:txBody>
      </p:sp>
      <p:sp>
        <p:nvSpPr>
          <p:cNvPr id="38" name="Rectangle 37">
            <a:extLst>
              <a:ext uri="{FF2B5EF4-FFF2-40B4-BE49-F238E27FC236}">
                <a16:creationId xmlns:a16="http://schemas.microsoft.com/office/drawing/2014/main" id="{9BDB43BB-7251-48E8-B0AF-61D127D0C857}"/>
              </a:ext>
            </a:extLst>
          </p:cNvPr>
          <p:cNvSpPr/>
          <p:nvPr/>
        </p:nvSpPr>
        <p:spPr>
          <a:xfrm>
            <a:off x="3449229" y="4045655"/>
            <a:ext cx="1417007" cy="1107996"/>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Aryan Renaissance Society is a white supremacist group with most members in Texas and New Jersey. </a:t>
            </a:r>
            <a:endParaRPr lang="en-US" sz="900" dirty="0">
              <a:solidFill>
                <a:schemeClr val="bg1"/>
              </a:solidFill>
              <a:latin typeface="+mj-lt"/>
            </a:endParaRPr>
          </a:p>
        </p:txBody>
      </p:sp>
      <p:sp>
        <p:nvSpPr>
          <p:cNvPr id="40" name="Rectangle 39">
            <a:extLst>
              <a:ext uri="{FF2B5EF4-FFF2-40B4-BE49-F238E27FC236}">
                <a16:creationId xmlns:a16="http://schemas.microsoft.com/office/drawing/2014/main" id="{DB9AE833-C023-486E-A97B-29B8A6CF533C}"/>
              </a:ext>
            </a:extLst>
          </p:cNvPr>
          <p:cNvSpPr/>
          <p:nvPr/>
        </p:nvSpPr>
        <p:spPr>
          <a:xfrm>
            <a:off x="6606817" y="4045655"/>
            <a:ext cx="1323044" cy="1384995"/>
          </a:xfrm>
          <a:prstGeom prst="rect">
            <a:avLst/>
          </a:prstGeom>
          <a:effectLst>
            <a:innerShdw blurRad="63500" dist="50800" dir="13500000">
              <a:prstClr val="black">
                <a:alpha val="50000"/>
              </a:prstClr>
            </a:innerShdw>
          </a:effectLst>
        </p:spPr>
        <p:txBody>
          <a:bodyPr wrap="square">
            <a:spAutoFit/>
          </a:bodyPr>
          <a:lstStyle/>
          <a:p>
            <a:pPr algn="ctr"/>
            <a:r>
              <a:rPr lang="en-US" sz="1200">
                <a:solidFill>
                  <a:schemeClr val="bg1"/>
                </a:solidFill>
                <a:latin typeface="+mj-lt"/>
              </a:rPr>
              <a:t>The Aryan Warriors are a longstanding racist prison gang based in the Nevada prison system.</a:t>
            </a:r>
            <a:endParaRPr lang="en-US" sz="1200" dirty="0">
              <a:solidFill>
                <a:schemeClr val="bg1"/>
              </a:solidFill>
              <a:latin typeface="+mj-lt"/>
            </a:endParaRPr>
          </a:p>
        </p:txBody>
      </p:sp>
      <p:sp>
        <p:nvSpPr>
          <p:cNvPr id="41" name="Rectangle 40">
            <a:extLst>
              <a:ext uri="{FF2B5EF4-FFF2-40B4-BE49-F238E27FC236}">
                <a16:creationId xmlns:a16="http://schemas.microsoft.com/office/drawing/2014/main" id="{6A346CE9-A975-4A5E-879F-A8FE0831C399}"/>
              </a:ext>
            </a:extLst>
          </p:cNvPr>
          <p:cNvSpPr/>
          <p:nvPr/>
        </p:nvSpPr>
        <p:spPr>
          <a:xfrm>
            <a:off x="325366" y="5608925"/>
            <a:ext cx="1383852" cy="1107996"/>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Atomwaffen Division is a neo-Nazi group that emerged in 2016. “Atomwaffen” is the German word for atomic weapons.</a:t>
            </a:r>
          </a:p>
        </p:txBody>
      </p:sp>
      <p:sp>
        <p:nvSpPr>
          <p:cNvPr id="42" name="Rectangle 41">
            <a:extLst>
              <a:ext uri="{FF2B5EF4-FFF2-40B4-BE49-F238E27FC236}">
                <a16:creationId xmlns:a16="http://schemas.microsoft.com/office/drawing/2014/main" id="{EEB89213-029B-4435-9FFF-65602E10436B}"/>
              </a:ext>
            </a:extLst>
          </p:cNvPr>
          <p:cNvSpPr/>
          <p:nvPr/>
        </p:nvSpPr>
        <p:spPr>
          <a:xfrm>
            <a:off x="1835215" y="5608925"/>
            <a:ext cx="1436613"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Blood &amp; </a:t>
            </a:r>
            <a:r>
              <a:rPr lang="en-US" sz="1200" dirty="0" err="1">
                <a:solidFill>
                  <a:schemeClr val="bg1"/>
                </a:solidFill>
                <a:latin typeface="+mj-lt"/>
              </a:rPr>
              <a:t>Honour</a:t>
            </a:r>
            <a:r>
              <a:rPr lang="en-US" sz="1200" dirty="0">
                <a:solidFill>
                  <a:schemeClr val="bg1"/>
                </a:solidFill>
                <a:latin typeface="+mj-lt"/>
              </a:rPr>
              <a:t>, an international neo-Nazi/racist skinhead group started by British white supremacist and singer Ian Stuart.</a:t>
            </a:r>
          </a:p>
        </p:txBody>
      </p:sp>
      <p:sp>
        <p:nvSpPr>
          <p:cNvPr id="44" name="Rectangle 43">
            <a:extLst>
              <a:ext uri="{FF2B5EF4-FFF2-40B4-BE49-F238E27FC236}">
                <a16:creationId xmlns:a16="http://schemas.microsoft.com/office/drawing/2014/main" id="{F91D0A42-7EDE-42FC-B0A0-59DF46A394CA}"/>
              </a:ext>
            </a:extLst>
          </p:cNvPr>
          <p:cNvSpPr/>
          <p:nvPr/>
        </p:nvSpPr>
        <p:spPr>
          <a:xfrm>
            <a:off x="3453500" y="5549281"/>
            <a:ext cx="1362342" cy="1446550"/>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primary insignia of Ku Klux Klan groups is the MIOAK (or "Mystic Insignia of a Klansman"), commonly referred to as the "blood drop" cross.</a:t>
            </a:r>
          </a:p>
        </p:txBody>
      </p:sp>
      <p:sp>
        <p:nvSpPr>
          <p:cNvPr id="45" name="Rectangle 44">
            <a:extLst>
              <a:ext uri="{FF2B5EF4-FFF2-40B4-BE49-F238E27FC236}">
                <a16:creationId xmlns:a16="http://schemas.microsoft.com/office/drawing/2014/main" id="{89E83743-456D-440A-AC1B-863BAD5EF7FA}"/>
              </a:ext>
            </a:extLst>
          </p:cNvPr>
          <p:cNvSpPr/>
          <p:nvPr/>
        </p:nvSpPr>
        <p:spPr>
          <a:xfrm>
            <a:off x="5032725" y="5608925"/>
            <a:ext cx="1361660"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Blue-eyed devil is a racial epithet directed at people of European ancestry that originated in Asia. </a:t>
            </a:r>
            <a:endParaRPr lang="en-US" sz="1000" dirty="0">
              <a:solidFill>
                <a:schemeClr val="bg1"/>
              </a:solidFill>
              <a:latin typeface="+mj-lt"/>
            </a:endParaRPr>
          </a:p>
        </p:txBody>
      </p:sp>
      <p:sp>
        <p:nvSpPr>
          <p:cNvPr id="47" name="Rectangle 46">
            <a:extLst>
              <a:ext uri="{FF2B5EF4-FFF2-40B4-BE49-F238E27FC236}">
                <a16:creationId xmlns:a16="http://schemas.microsoft.com/office/drawing/2014/main" id="{467A76C1-7789-4030-92D3-36709B5CFA49}"/>
              </a:ext>
            </a:extLst>
          </p:cNvPr>
          <p:cNvSpPr/>
          <p:nvPr/>
        </p:nvSpPr>
        <p:spPr>
          <a:xfrm>
            <a:off x="6606816" y="5608925"/>
            <a:ext cx="1323045"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Bound for Glory is the name of a white power music band (dating back to 1989) from Minneapolis.</a:t>
            </a:r>
            <a:endParaRPr lang="en-US" sz="1000" dirty="0">
              <a:solidFill>
                <a:schemeClr val="bg1"/>
              </a:solidFill>
              <a:latin typeface="+mj-lt"/>
            </a:endParaRPr>
          </a:p>
        </p:txBody>
      </p:sp>
      <p:sp>
        <p:nvSpPr>
          <p:cNvPr id="48" name="Rectangle 47">
            <a:extLst>
              <a:ext uri="{FF2B5EF4-FFF2-40B4-BE49-F238E27FC236}">
                <a16:creationId xmlns:a16="http://schemas.microsoft.com/office/drawing/2014/main" id="{415C2181-0202-43A3-912D-6FA6ABC7E1FE}"/>
              </a:ext>
            </a:extLst>
          </p:cNvPr>
          <p:cNvSpPr/>
          <p:nvPr/>
        </p:nvSpPr>
        <p:spPr>
          <a:xfrm>
            <a:off x="272444" y="7168312"/>
            <a:ext cx="1399758"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Brotherhood Forever is a racist prison gang based in Tennessee that is also known as the Tennessee Aryan Brotherhood.</a:t>
            </a:r>
          </a:p>
        </p:txBody>
      </p:sp>
      <p:sp>
        <p:nvSpPr>
          <p:cNvPr id="49" name="Rectangle 48">
            <a:extLst>
              <a:ext uri="{FF2B5EF4-FFF2-40B4-BE49-F238E27FC236}">
                <a16:creationId xmlns:a16="http://schemas.microsoft.com/office/drawing/2014/main" id="{EF3E201E-BA78-4D6C-BBD5-F595667B9ABC}"/>
              </a:ext>
            </a:extLst>
          </p:cNvPr>
          <p:cNvSpPr/>
          <p:nvPr/>
        </p:nvSpPr>
        <p:spPr>
          <a:xfrm>
            <a:off x="1927656" y="7168312"/>
            <a:ext cx="1323076"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Brothers of White Warriors is a New Hampshire-based white supremacist prison gang. </a:t>
            </a:r>
          </a:p>
        </p:txBody>
      </p:sp>
      <p:sp>
        <p:nvSpPr>
          <p:cNvPr id="50" name="Rectangle 49">
            <a:extLst>
              <a:ext uri="{FF2B5EF4-FFF2-40B4-BE49-F238E27FC236}">
                <a16:creationId xmlns:a16="http://schemas.microsoft.com/office/drawing/2014/main" id="{4FA891C2-068C-45C6-A9E4-054670FEA698}"/>
              </a:ext>
            </a:extLst>
          </p:cNvPr>
          <p:cNvSpPr/>
          <p:nvPr/>
        </p:nvSpPr>
        <p:spPr>
          <a:xfrm>
            <a:off x="3419608" y="7168312"/>
            <a:ext cx="1446627" cy="1277273"/>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COORS, "Comrades of our Racial Struggle“ is a racist skinhead group primarily based in south CA.  They use the COORS beer logo as well.</a:t>
            </a:r>
          </a:p>
        </p:txBody>
      </p:sp>
      <p:sp>
        <p:nvSpPr>
          <p:cNvPr id="51" name="Rectangle 50">
            <a:extLst>
              <a:ext uri="{FF2B5EF4-FFF2-40B4-BE49-F238E27FC236}">
                <a16:creationId xmlns:a16="http://schemas.microsoft.com/office/drawing/2014/main" id="{EE09A6B3-EB8D-48FD-88C7-3B45924501CB}"/>
              </a:ext>
            </a:extLst>
          </p:cNvPr>
          <p:cNvSpPr/>
          <p:nvPr/>
        </p:nvSpPr>
        <p:spPr>
          <a:xfrm>
            <a:off x="5038826" y="7168312"/>
            <a:ext cx="1332723"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term "Crazy White Boy/s" (or its initials) is a phrase used generically by some white supremacists.</a:t>
            </a:r>
          </a:p>
        </p:txBody>
      </p:sp>
      <p:sp>
        <p:nvSpPr>
          <p:cNvPr id="52" name="Rectangle 51">
            <a:extLst>
              <a:ext uri="{FF2B5EF4-FFF2-40B4-BE49-F238E27FC236}">
                <a16:creationId xmlns:a16="http://schemas.microsoft.com/office/drawing/2014/main" id="{16A68A99-AAE1-4806-B6F9-54BC0D4B15BF}"/>
              </a:ext>
            </a:extLst>
          </p:cNvPr>
          <p:cNvSpPr/>
          <p:nvPr/>
        </p:nvSpPr>
        <p:spPr>
          <a:xfrm>
            <a:off x="6606817" y="7168312"/>
            <a:ext cx="1337159"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Creativity Movement is a white supremacist group that claims to be a religion for white people.</a:t>
            </a:r>
            <a:endParaRPr lang="en-US" sz="1000" dirty="0">
              <a:solidFill>
                <a:schemeClr val="bg1"/>
              </a:solidFill>
              <a:latin typeface="+mj-lt"/>
            </a:endParaRPr>
          </a:p>
        </p:txBody>
      </p:sp>
      <p:sp>
        <p:nvSpPr>
          <p:cNvPr id="53" name="Rectangle 52">
            <a:extLst>
              <a:ext uri="{FF2B5EF4-FFF2-40B4-BE49-F238E27FC236}">
                <a16:creationId xmlns:a16="http://schemas.microsoft.com/office/drawing/2014/main" id="{549F0448-5636-4EA1-AA0F-A0556B517D83}"/>
              </a:ext>
            </a:extLst>
          </p:cNvPr>
          <p:cNvSpPr/>
          <p:nvPr/>
        </p:nvSpPr>
        <p:spPr>
          <a:xfrm>
            <a:off x="325367" y="8765031"/>
            <a:ext cx="1383852" cy="1107996"/>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Crew 1488 (sometimes called Organization 1488) is a small racist prison gang based in Alaska and Colorado.</a:t>
            </a:r>
          </a:p>
        </p:txBody>
      </p:sp>
      <p:sp>
        <p:nvSpPr>
          <p:cNvPr id="54" name="Rectangle 53">
            <a:extLst>
              <a:ext uri="{FF2B5EF4-FFF2-40B4-BE49-F238E27FC236}">
                <a16:creationId xmlns:a16="http://schemas.microsoft.com/office/drawing/2014/main" id="{704E93C8-80DA-4A80-9FDE-C849E959019B}"/>
              </a:ext>
            </a:extLst>
          </p:cNvPr>
          <p:cNvSpPr/>
          <p:nvPr/>
        </p:nvSpPr>
        <p:spPr>
          <a:xfrm>
            <a:off x="1874956" y="8719311"/>
            <a:ext cx="1406691" cy="1446550"/>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Daily Stormer Book Clubs are informal groups of supporters of white supremacist propagandist Andrew Anglin, who runs the Daily Stormer website.</a:t>
            </a:r>
            <a:endParaRPr lang="en-US" sz="900" dirty="0">
              <a:solidFill>
                <a:schemeClr val="bg1"/>
              </a:solidFill>
              <a:latin typeface="+mj-lt"/>
            </a:endParaRPr>
          </a:p>
        </p:txBody>
      </p:sp>
      <p:sp>
        <p:nvSpPr>
          <p:cNvPr id="83" name="Rectangle 82">
            <a:extLst>
              <a:ext uri="{FF2B5EF4-FFF2-40B4-BE49-F238E27FC236}">
                <a16:creationId xmlns:a16="http://schemas.microsoft.com/office/drawing/2014/main" id="{BF1B16D4-8943-4946-8BE1-02BD77BF68F9}"/>
              </a:ext>
            </a:extLst>
          </p:cNvPr>
          <p:cNvSpPr/>
          <p:nvPr/>
        </p:nvSpPr>
        <p:spPr>
          <a:xfrm>
            <a:off x="3499719" y="8765031"/>
            <a:ext cx="1338329"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European Kindred is a large white supremacist prison gang based primarily in Oregon.</a:t>
            </a:r>
          </a:p>
        </p:txBody>
      </p:sp>
      <p:sp>
        <p:nvSpPr>
          <p:cNvPr id="84" name="Rectangle 83">
            <a:extLst>
              <a:ext uri="{FF2B5EF4-FFF2-40B4-BE49-F238E27FC236}">
                <a16:creationId xmlns:a16="http://schemas.microsoft.com/office/drawing/2014/main" id="{064CBC47-80C6-4844-B404-75C3EB22A376}"/>
              </a:ext>
            </a:extLst>
          </p:cNvPr>
          <p:cNvSpPr/>
          <p:nvPr/>
        </p:nvSpPr>
        <p:spPr>
          <a:xfrm>
            <a:off x="5056120" y="8765031"/>
            <a:ext cx="1417300"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Firm 22 is the name used by the Vinlanders Social Club and refers to supporters of the group who are not actually members.</a:t>
            </a:r>
          </a:p>
        </p:txBody>
      </p:sp>
      <p:sp>
        <p:nvSpPr>
          <p:cNvPr id="164" name="Rectangle 163">
            <a:extLst>
              <a:ext uri="{FF2B5EF4-FFF2-40B4-BE49-F238E27FC236}">
                <a16:creationId xmlns:a16="http://schemas.microsoft.com/office/drawing/2014/main" id="{C7EEA183-B8E0-4949-A6A0-0ED3AABA9EBE}"/>
              </a:ext>
            </a:extLst>
          </p:cNvPr>
          <p:cNvSpPr/>
          <p:nvPr/>
        </p:nvSpPr>
        <p:spPr>
          <a:xfrm>
            <a:off x="1913540" y="4045655"/>
            <a:ext cx="1323077" cy="1107996"/>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largest white supremacist prison gang in TN calls itself Aryan Nations, the two are separate groups.</a:t>
            </a:r>
          </a:p>
        </p:txBody>
      </p:sp>
      <p:sp>
        <p:nvSpPr>
          <p:cNvPr id="167" name="Rectangle 166">
            <a:extLst>
              <a:ext uri="{FF2B5EF4-FFF2-40B4-BE49-F238E27FC236}">
                <a16:creationId xmlns:a16="http://schemas.microsoft.com/office/drawing/2014/main" id="{2B70A2CB-6DF1-4173-9933-15772E5E2441}"/>
              </a:ext>
            </a:extLst>
          </p:cNvPr>
          <p:cNvSpPr/>
          <p:nvPr/>
        </p:nvSpPr>
        <p:spPr>
          <a:xfrm>
            <a:off x="5057334" y="4045655"/>
            <a:ext cx="1353264"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Aryan Terror Brigade is a racist skinhead group with members in the United States and Europe.</a:t>
            </a:r>
            <a:endParaRPr lang="en-US" sz="1000" dirty="0">
              <a:solidFill>
                <a:schemeClr val="bg1"/>
              </a:solidFill>
              <a:latin typeface="+mj-lt"/>
            </a:endParaRPr>
          </a:p>
        </p:txBody>
      </p:sp>
      <p:sp>
        <p:nvSpPr>
          <p:cNvPr id="168" name="Rectangle 167">
            <a:extLst>
              <a:ext uri="{FF2B5EF4-FFF2-40B4-BE49-F238E27FC236}">
                <a16:creationId xmlns:a16="http://schemas.microsoft.com/office/drawing/2014/main" id="{83389B27-7A1F-41BF-997A-0104FEDAB699}"/>
              </a:ext>
            </a:extLst>
          </p:cNvPr>
          <p:cNvSpPr/>
          <p:nvPr/>
        </p:nvSpPr>
        <p:spPr>
          <a:xfrm>
            <a:off x="6545894" y="8765031"/>
            <a:ext cx="1422781"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Free America Rally is a network of white supremacists who hold protests and rallies on white supremacist-related themes.</a:t>
            </a:r>
          </a:p>
        </p:txBody>
      </p:sp>
      <p:sp>
        <p:nvSpPr>
          <p:cNvPr id="95" name="TextBox 94">
            <a:extLst>
              <a:ext uri="{FF2B5EF4-FFF2-40B4-BE49-F238E27FC236}">
                <a16:creationId xmlns:a16="http://schemas.microsoft.com/office/drawing/2014/main" id="{73E9AD12-82D7-4F84-B1F8-FFC2408A6FA0}"/>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253634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1F396977-25F9-4348-8FC0-4C3A7D754227}"/>
              </a:ext>
            </a:extLst>
          </p:cNvPr>
          <p:cNvSpPr/>
          <p:nvPr/>
        </p:nvSpPr>
        <p:spPr>
          <a:xfrm>
            <a:off x="33276" y="-45877"/>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A86F17E-5F37-4DA7-9CE6-74D35A429748}"/>
              </a:ext>
            </a:extLst>
          </p:cNvPr>
          <p:cNvSpPr/>
          <p:nvPr/>
        </p:nvSpPr>
        <p:spPr>
          <a:xfrm>
            <a:off x="1903895" y="4035457"/>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0" name="Rectangle 69">
            <a:extLst>
              <a:ext uri="{FF2B5EF4-FFF2-40B4-BE49-F238E27FC236}">
                <a16:creationId xmlns:a16="http://schemas.microsoft.com/office/drawing/2014/main" id="{1FF93D5C-895F-4012-AC17-46E17397F9AD}"/>
              </a:ext>
            </a:extLst>
          </p:cNvPr>
          <p:cNvSpPr/>
          <p:nvPr/>
        </p:nvSpPr>
        <p:spPr>
          <a:xfrm>
            <a:off x="3456949" y="559592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1" name="Rectangle 70">
            <a:extLst>
              <a:ext uri="{FF2B5EF4-FFF2-40B4-BE49-F238E27FC236}">
                <a16:creationId xmlns:a16="http://schemas.microsoft.com/office/drawing/2014/main" id="{DC8178B2-AE04-45B1-826B-169464B6CE79}"/>
              </a:ext>
            </a:extLst>
          </p:cNvPr>
          <p:cNvSpPr/>
          <p:nvPr/>
        </p:nvSpPr>
        <p:spPr>
          <a:xfrm>
            <a:off x="5061663" y="900469"/>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0FFA397F-BE53-4B6B-8CD4-A106D07AE6AC}"/>
              </a:ext>
            </a:extLst>
          </p:cNvPr>
          <p:cNvSpPr/>
          <p:nvPr/>
        </p:nvSpPr>
        <p:spPr>
          <a:xfrm>
            <a:off x="5086913" y="8752102"/>
            <a:ext cx="130747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3" name="Rectangle 72">
            <a:extLst>
              <a:ext uri="{FF2B5EF4-FFF2-40B4-BE49-F238E27FC236}">
                <a16:creationId xmlns:a16="http://schemas.microsoft.com/office/drawing/2014/main" id="{0D8C81E6-1671-4955-A3CD-D631F1CFE5C7}"/>
              </a:ext>
            </a:extLst>
          </p:cNvPr>
          <p:cNvSpPr/>
          <p:nvPr/>
        </p:nvSpPr>
        <p:spPr>
          <a:xfrm>
            <a:off x="6597139" y="7152084"/>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4" name="Rectangle 73">
            <a:extLst>
              <a:ext uri="{FF2B5EF4-FFF2-40B4-BE49-F238E27FC236}">
                <a16:creationId xmlns:a16="http://schemas.microsoft.com/office/drawing/2014/main" id="{22A30EB7-80F9-43BD-8C74-CFDD67B762E6}"/>
              </a:ext>
            </a:extLst>
          </p:cNvPr>
          <p:cNvSpPr/>
          <p:nvPr/>
        </p:nvSpPr>
        <p:spPr>
          <a:xfrm>
            <a:off x="6597139" y="559592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7" name="Rectangle 76">
            <a:extLst>
              <a:ext uri="{FF2B5EF4-FFF2-40B4-BE49-F238E27FC236}">
                <a16:creationId xmlns:a16="http://schemas.microsoft.com/office/drawing/2014/main" id="{8C9F4041-DFE4-4281-ADC6-6B77915EC7D2}"/>
              </a:ext>
            </a:extLst>
          </p:cNvPr>
          <p:cNvSpPr/>
          <p:nvPr/>
        </p:nvSpPr>
        <p:spPr>
          <a:xfrm>
            <a:off x="6597139" y="2514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7" name="Rectangle 156">
            <a:extLst>
              <a:ext uri="{FF2B5EF4-FFF2-40B4-BE49-F238E27FC236}">
                <a16:creationId xmlns:a16="http://schemas.microsoft.com/office/drawing/2014/main" id="{537E55DD-3B2C-43CF-9F4C-7B10BDB34500}"/>
              </a:ext>
            </a:extLst>
          </p:cNvPr>
          <p:cNvSpPr/>
          <p:nvPr/>
        </p:nvSpPr>
        <p:spPr>
          <a:xfrm>
            <a:off x="3473917" y="8752102"/>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8" name="Rectangle 157">
            <a:extLst>
              <a:ext uri="{FF2B5EF4-FFF2-40B4-BE49-F238E27FC236}">
                <a16:creationId xmlns:a16="http://schemas.microsoft.com/office/drawing/2014/main" id="{9AD9BC3B-21F6-4E40-86CF-A84415203330}"/>
              </a:ext>
            </a:extLst>
          </p:cNvPr>
          <p:cNvSpPr/>
          <p:nvPr/>
        </p:nvSpPr>
        <p:spPr>
          <a:xfrm>
            <a:off x="5032725" y="5595920"/>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3473917" y="900469"/>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5032725" y="4035457"/>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6597139" y="90046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2" name="Rectangle 161">
            <a:extLst>
              <a:ext uri="{FF2B5EF4-FFF2-40B4-BE49-F238E27FC236}">
                <a16:creationId xmlns:a16="http://schemas.microsoft.com/office/drawing/2014/main" id="{84A0D0ED-EEED-422F-8C9D-8A3F9B5950C5}"/>
              </a:ext>
            </a:extLst>
          </p:cNvPr>
          <p:cNvSpPr/>
          <p:nvPr/>
        </p:nvSpPr>
        <p:spPr>
          <a:xfrm>
            <a:off x="339480" y="5595920"/>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1913541" y="900469"/>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7" name="Rectangle 146">
            <a:extLst>
              <a:ext uri="{FF2B5EF4-FFF2-40B4-BE49-F238E27FC236}">
                <a16:creationId xmlns:a16="http://schemas.microsoft.com/office/drawing/2014/main" id="{A6227795-99AB-4988-A8BD-90367928AB38}"/>
              </a:ext>
            </a:extLst>
          </p:cNvPr>
          <p:cNvSpPr/>
          <p:nvPr/>
        </p:nvSpPr>
        <p:spPr>
          <a:xfrm>
            <a:off x="3468310" y="7152084"/>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1" name="Rectangle 140">
            <a:extLst>
              <a:ext uri="{FF2B5EF4-FFF2-40B4-BE49-F238E27FC236}">
                <a16:creationId xmlns:a16="http://schemas.microsoft.com/office/drawing/2014/main" id="{8BE5A256-28C3-420C-8F5A-7D28EFAD418A}"/>
              </a:ext>
            </a:extLst>
          </p:cNvPr>
          <p:cNvSpPr/>
          <p:nvPr/>
        </p:nvSpPr>
        <p:spPr>
          <a:xfrm>
            <a:off x="1903895" y="7152084"/>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3449229" y="4035457"/>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8" name="Rectangle 137">
            <a:extLst>
              <a:ext uri="{FF2B5EF4-FFF2-40B4-BE49-F238E27FC236}">
                <a16:creationId xmlns:a16="http://schemas.microsoft.com/office/drawing/2014/main" id="{B8A2043C-03CC-4B4C-9922-6ADBD76368E3}"/>
              </a:ext>
            </a:extLst>
          </p:cNvPr>
          <p:cNvSpPr/>
          <p:nvPr/>
        </p:nvSpPr>
        <p:spPr>
          <a:xfrm>
            <a:off x="339480" y="8752102"/>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9" name="Rectangle 138">
            <a:extLst>
              <a:ext uri="{FF2B5EF4-FFF2-40B4-BE49-F238E27FC236}">
                <a16:creationId xmlns:a16="http://schemas.microsoft.com/office/drawing/2014/main" id="{CFE0327A-2B8D-4B69-AEE6-17C4AEACB37C}"/>
              </a:ext>
            </a:extLst>
          </p:cNvPr>
          <p:cNvSpPr/>
          <p:nvPr/>
        </p:nvSpPr>
        <p:spPr>
          <a:xfrm>
            <a:off x="1913541" y="8752102"/>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913541" y="2505531"/>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Rectangle 5">
            <a:extLst>
              <a:ext uri="{FF2B5EF4-FFF2-40B4-BE49-F238E27FC236}">
                <a16:creationId xmlns:a16="http://schemas.microsoft.com/office/drawing/2014/main" id="{5D63F466-72AB-47B0-A2B3-EA3F28AD9255}"/>
              </a:ext>
            </a:extLst>
          </p:cNvPr>
          <p:cNvSpPr/>
          <p:nvPr/>
        </p:nvSpPr>
        <p:spPr>
          <a:xfrm>
            <a:off x="339480" y="900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BD78037-49B9-42B9-BFFF-690C41B12829}"/>
              </a:ext>
            </a:extLst>
          </p:cNvPr>
          <p:cNvSpPr/>
          <p:nvPr/>
        </p:nvSpPr>
        <p:spPr>
          <a:xfrm>
            <a:off x="62760" y="278008"/>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LOGOs</a:t>
            </a:r>
          </a:p>
        </p:txBody>
      </p:sp>
      <p:sp>
        <p:nvSpPr>
          <p:cNvPr id="61" name="Rectangle 60">
            <a:extLst>
              <a:ext uri="{FF2B5EF4-FFF2-40B4-BE49-F238E27FC236}">
                <a16:creationId xmlns:a16="http://schemas.microsoft.com/office/drawing/2014/main" id="{1E87BB0B-F1E2-4D3E-867B-5512E987D053}"/>
              </a:ext>
            </a:extLst>
          </p:cNvPr>
          <p:cNvSpPr/>
          <p:nvPr/>
        </p:nvSpPr>
        <p:spPr>
          <a:xfrm>
            <a:off x="6597139" y="4035457"/>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2" name="Rectangle 61">
            <a:extLst>
              <a:ext uri="{FF2B5EF4-FFF2-40B4-BE49-F238E27FC236}">
                <a16:creationId xmlns:a16="http://schemas.microsoft.com/office/drawing/2014/main" id="{11F89531-C9B0-4A24-92FF-756F31023038}"/>
              </a:ext>
            </a:extLst>
          </p:cNvPr>
          <p:cNvSpPr/>
          <p:nvPr/>
        </p:nvSpPr>
        <p:spPr>
          <a:xfrm>
            <a:off x="339480" y="4035457"/>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4" name="Rectangle 63">
            <a:extLst>
              <a:ext uri="{FF2B5EF4-FFF2-40B4-BE49-F238E27FC236}">
                <a16:creationId xmlns:a16="http://schemas.microsoft.com/office/drawing/2014/main" id="{A698982A-8A67-4582-B195-4786A7C4C458}"/>
              </a:ext>
            </a:extLst>
          </p:cNvPr>
          <p:cNvSpPr/>
          <p:nvPr/>
        </p:nvSpPr>
        <p:spPr>
          <a:xfrm>
            <a:off x="5061663" y="2505531"/>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5" name="Rectangle 64">
            <a:extLst>
              <a:ext uri="{FF2B5EF4-FFF2-40B4-BE49-F238E27FC236}">
                <a16:creationId xmlns:a16="http://schemas.microsoft.com/office/drawing/2014/main" id="{EDF6EF33-9DF1-45A0-9CF6-38FBC4E9399F}"/>
              </a:ext>
            </a:extLst>
          </p:cNvPr>
          <p:cNvSpPr/>
          <p:nvPr/>
        </p:nvSpPr>
        <p:spPr>
          <a:xfrm>
            <a:off x="3473917" y="2505531"/>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6" name="Rectangle 65">
            <a:extLst>
              <a:ext uri="{FF2B5EF4-FFF2-40B4-BE49-F238E27FC236}">
                <a16:creationId xmlns:a16="http://schemas.microsoft.com/office/drawing/2014/main" id="{56B2FAD7-CA90-451F-9E05-EA282D150601}"/>
              </a:ext>
            </a:extLst>
          </p:cNvPr>
          <p:cNvSpPr/>
          <p:nvPr/>
        </p:nvSpPr>
        <p:spPr>
          <a:xfrm>
            <a:off x="339480" y="2505531"/>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7" name="Rectangle 66">
            <a:extLst>
              <a:ext uri="{FF2B5EF4-FFF2-40B4-BE49-F238E27FC236}">
                <a16:creationId xmlns:a16="http://schemas.microsoft.com/office/drawing/2014/main" id="{08A4485E-DFAA-40F5-B47C-12CA080EF094}"/>
              </a:ext>
            </a:extLst>
          </p:cNvPr>
          <p:cNvSpPr/>
          <p:nvPr/>
        </p:nvSpPr>
        <p:spPr>
          <a:xfrm>
            <a:off x="6597139" y="8752102"/>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9" name="Rectangle 68">
            <a:extLst>
              <a:ext uri="{FF2B5EF4-FFF2-40B4-BE49-F238E27FC236}">
                <a16:creationId xmlns:a16="http://schemas.microsoft.com/office/drawing/2014/main" id="{407FFBA7-0C1B-495D-8972-24D349AA00A2}"/>
              </a:ext>
            </a:extLst>
          </p:cNvPr>
          <p:cNvSpPr/>
          <p:nvPr/>
        </p:nvSpPr>
        <p:spPr>
          <a:xfrm>
            <a:off x="1864153" y="561083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8" name="Rectangle 77">
            <a:extLst>
              <a:ext uri="{FF2B5EF4-FFF2-40B4-BE49-F238E27FC236}">
                <a16:creationId xmlns:a16="http://schemas.microsoft.com/office/drawing/2014/main" id="{E039F1A7-2675-4E7F-AE70-00021D9A0B99}"/>
              </a:ext>
            </a:extLst>
          </p:cNvPr>
          <p:cNvSpPr/>
          <p:nvPr/>
        </p:nvSpPr>
        <p:spPr>
          <a:xfrm>
            <a:off x="339480" y="7152084"/>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9" name="Rectangle 78">
            <a:extLst>
              <a:ext uri="{FF2B5EF4-FFF2-40B4-BE49-F238E27FC236}">
                <a16:creationId xmlns:a16="http://schemas.microsoft.com/office/drawing/2014/main" id="{6F09F5E3-80B4-4848-AB04-87C61B2A2104}"/>
              </a:ext>
            </a:extLst>
          </p:cNvPr>
          <p:cNvSpPr/>
          <p:nvPr/>
        </p:nvSpPr>
        <p:spPr>
          <a:xfrm>
            <a:off x="5032725" y="7152084"/>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9" name="TextBox 8">
            <a:extLst>
              <a:ext uri="{FF2B5EF4-FFF2-40B4-BE49-F238E27FC236}">
                <a16:creationId xmlns:a16="http://schemas.microsoft.com/office/drawing/2014/main" id="{FE109C20-ADF3-4F92-8245-F7C026BAC0D7}"/>
              </a:ext>
            </a:extLst>
          </p:cNvPr>
          <p:cNvSpPr txBox="1"/>
          <p:nvPr/>
        </p:nvSpPr>
        <p:spPr>
          <a:xfrm>
            <a:off x="342694" y="1794055"/>
            <a:ext cx="1313837" cy="461665"/>
          </a:xfrm>
          <a:prstGeom prst="rect">
            <a:avLst/>
          </a:prstGeom>
          <a:noFill/>
          <a:effectLst>
            <a:innerShdw blurRad="63500" dist="50800" dir="13500000">
              <a:prstClr val="black">
                <a:alpha val="50000"/>
              </a:prstClr>
            </a:innerShdw>
          </a:effectLst>
        </p:spPr>
        <p:txBody>
          <a:bodyPr wrap="square" rtlCol="0">
            <a:spAutoFit/>
          </a:bodyPr>
          <a:lstStyle/>
          <a:p>
            <a:pPr algn="ctr"/>
            <a:r>
              <a:rPr lang="en-US" sz="1200" dirty="0">
                <a:solidFill>
                  <a:schemeClr val="bg1"/>
                </a:solidFill>
              </a:rPr>
              <a:t>Georgia Aryan Brotherhood</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691DC385-14DD-42D0-B19A-B284F7868790}"/>
              </a:ext>
            </a:extLst>
          </p:cNvPr>
          <p:cNvSpPr/>
          <p:nvPr/>
        </p:nvSpPr>
        <p:spPr>
          <a:xfrm>
            <a:off x="1931487" y="1809121"/>
            <a:ext cx="1353410" cy="46166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rPr>
              <a:t>Golden State Solidarity</a:t>
            </a:r>
            <a:endParaRPr lang="en-US" sz="10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B56D0582-BA0B-4864-95B1-B14462135EEB}"/>
              </a:ext>
            </a:extLst>
          </p:cNvPr>
          <p:cNvSpPr/>
          <p:nvPr/>
        </p:nvSpPr>
        <p:spPr>
          <a:xfrm>
            <a:off x="3500855" y="1820544"/>
            <a:ext cx="1353410" cy="46166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Hammerskins (HSN)</a:t>
            </a:r>
            <a:endParaRPr lang="en-US" sz="12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F0617E07-76E8-48DD-9DA3-2DDA2F116C3B}"/>
              </a:ext>
            </a:extLst>
          </p:cNvPr>
          <p:cNvSpPr/>
          <p:nvPr/>
        </p:nvSpPr>
        <p:spPr>
          <a:xfrm>
            <a:off x="5032725" y="1984229"/>
            <a:ext cx="1411464"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The Hated</a:t>
            </a:r>
          </a:p>
        </p:txBody>
      </p:sp>
      <p:sp>
        <p:nvSpPr>
          <p:cNvPr id="30" name="Rectangle 29">
            <a:extLst>
              <a:ext uri="{FF2B5EF4-FFF2-40B4-BE49-F238E27FC236}">
                <a16:creationId xmlns:a16="http://schemas.microsoft.com/office/drawing/2014/main" id="{DFF350EA-FADE-475B-81D4-970A14896B78}"/>
              </a:ext>
            </a:extLst>
          </p:cNvPr>
          <p:cNvSpPr/>
          <p:nvPr/>
        </p:nvSpPr>
        <p:spPr>
          <a:xfrm>
            <a:off x="6644765" y="1781825"/>
            <a:ext cx="1150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Identity Evropa</a:t>
            </a:r>
          </a:p>
        </p:txBody>
      </p:sp>
      <p:sp>
        <p:nvSpPr>
          <p:cNvPr id="32" name="Rectangle 31">
            <a:extLst>
              <a:ext uri="{FF2B5EF4-FFF2-40B4-BE49-F238E27FC236}">
                <a16:creationId xmlns:a16="http://schemas.microsoft.com/office/drawing/2014/main" id="{ACA808DF-D023-45C5-9E5F-E52E23702724}"/>
              </a:ext>
            </a:extLst>
          </p:cNvPr>
          <p:cNvSpPr/>
          <p:nvPr/>
        </p:nvSpPr>
        <p:spPr>
          <a:xfrm>
            <a:off x="333252" y="3425204"/>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Indiana Aryan Brotherhood</a:t>
            </a:r>
          </a:p>
        </p:txBody>
      </p:sp>
      <p:sp>
        <p:nvSpPr>
          <p:cNvPr id="33" name="Rectangle 32">
            <a:extLst>
              <a:ext uri="{FF2B5EF4-FFF2-40B4-BE49-F238E27FC236}">
                <a16:creationId xmlns:a16="http://schemas.microsoft.com/office/drawing/2014/main" id="{FC7F26E9-497A-41B0-B8D2-3F987D2DDC50}"/>
              </a:ext>
            </a:extLst>
          </p:cNvPr>
          <p:cNvSpPr/>
          <p:nvPr/>
        </p:nvSpPr>
        <p:spPr>
          <a:xfrm>
            <a:off x="1868993" y="3385411"/>
            <a:ext cx="1377268"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Inland Empire Skinheads</a:t>
            </a:r>
          </a:p>
        </p:txBody>
      </p:sp>
      <p:sp>
        <p:nvSpPr>
          <p:cNvPr id="34" name="Rectangle 33">
            <a:extLst>
              <a:ext uri="{FF2B5EF4-FFF2-40B4-BE49-F238E27FC236}">
                <a16:creationId xmlns:a16="http://schemas.microsoft.com/office/drawing/2014/main" id="{77FBCF57-7C92-4BA1-BCFD-74176B07DE6A}"/>
              </a:ext>
            </a:extLst>
          </p:cNvPr>
          <p:cNvSpPr/>
          <p:nvPr/>
        </p:nvSpPr>
        <p:spPr>
          <a:xfrm>
            <a:off x="3479814" y="3425204"/>
            <a:ext cx="1326825"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Keystone State Skinheads</a:t>
            </a:r>
          </a:p>
        </p:txBody>
      </p:sp>
      <p:sp>
        <p:nvSpPr>
          <p:cNvPr id="98" name="Rectangle 97">
            <a:extLst>
              <a:ext uri="{FF2B5EF4-FFF2-40B4-BE49-F238E27FC236}">
                <a16:creationId xmlns:a16="http://schemas.microsoft.com/office/drawing/2014/main" id="{D3D05888-4BFA-46F3-A6DF-6EA5CF164E02}"/>
              </a:ext>
            </a:extLst>
          </p:cNvPr>
          <p:cNvSpPr/>
          <p:nvPr/>
        </p:nvSpPr>
        <p:spPr>
          <a:xfrm>
            <a:off x="5053875" y="3375683"/>
            <a:ext cx="13536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League of the South</a:t>
            </a:r>
            <a:endParaRPr lang="en-US" sz="1000" dirty="0">
              <a:solidFill>
                <a:schemeClr val="bg1"/>
              </a:solidFill>
            </a:endParaRPr>
          </a:p>
        </p:txBody>
      </p:sp>
      <p:sp>
        <p:nvSpPr>
          <p:cNvPr id="99" name="Rectangle 98">
            <a:extLst>
              <a:ext uri="{FF2B5EF4-FFF2-40B4-BE49-F238E27FC236}">
                <a16:creationId xmlns:a16="http://schemas.microsoft.com/office/drawing/2014/main" id="{E72B69B4-7F3C-4210-ACE0-71A8AB56B813}"/>
              </a:ext>
            </a:extLst>
          </p:cNvPr>
          <p:cNvSpPr/>
          <p:nvPr/>
        </p:nvSpPr>
        <p:spPr>
          <a:xfrm>
            <a:off x="6608354" y="3395090"/>
            <a:ext cx="1321507"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Mississippi Aryan Brotherhood</a:t>
            </a:r>
            <a:endParaRPr lang="en-US" sz="1000" dirty="0">
              <a:solidFill>
                <a:schemeClr val="bg1"/>
              </a:solidFill>
            </a:endParaRPr>
          </a:p>
        </p:txBody>
      </p:sp>
      <p:sp>
        <p:nvSpPr>
          <p:cNvPr id="37" name="Rectangle 36">
            <a:extLst>
              <a:ext uri="{FF2B5EF4-FFF2-40B4-BE49-F238E27FC236}">
                <a16:creationId xmlns:a16="http://schemas.microsoft.com/office/drawing/2014/main" id="{F3399225-A450-43D6-8F2F-F2853A1448BE}"/>
              </a:ext>
            </a:extLst>
          </p:cNvPr>
          <p:cNvSpPr/>
          <p:nvPr/>
        </p:nvSpPr>
        <p:spPr>
          <a:xfrm>
            <a:off x="352138" y="4948338"/>
            <a:ext cx="130035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National Alliance</a:t>
            </a:r>
            <a:endParaRPr lang="en-US" sz="1200" dirty="0">
              <a:solidFill>
                <a:schemeClr val="bg1"/>
              </a:solidFill>
            </a:endParaRPr>
          </a:p>
        </p:txBody>
      </p:sp>
      <p:sp>
        <p:nvSpPr>
          <p:cNvPr id="38" name="Rectangle 37">
            <a:extLst>
              <a:ext uri="{FF2B5EF4-FFF2-40B4-BE49-F238E27FC236}">
                <a16:creationId xmlns:a16="http://schemas.microsoft.com/office/drawing/2014/main" id="{9BDB43BB-7251-48E8-B0AF-61D127D0C857}"/>
              </a:ext>
            </a:extLst>
          </p:cNvPr>
          <p:cNvSpPr/>
          <p:nvPr/>
        </p:nvSpPr>
        <p:spPr>
          <a:xfrm>
            <a:off x="3436407" y="4934291"/>
            <a:ext cx="1353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National Socialist Legion</a:t>
            </a:r>
            <a:endParaRPr lang="en-US" sz="1000" dirty="0">
              <a:solidFill>
                <a:schemeClr val="bg1"/>
              </a:solidFill>
            </a:endParaRPr>
          </a:p>
        </p:txBody>
      </p:sp>
      <p:sp>
        <p:nvSpPr>
          <p:cNvPr id="40" name="Rectangle 39">
            <a:extLst>
              <a:ext uri="{FF2B5EF4-FFF2-40B4-BE49-F238E27FC236}">
                <a16:creationId xmlns:a16="http://schemas.microsoft.com/office/drawing/2014/main" id="{DB9AE833-C023-486E-A97B-29B8A6CF533C}"/>
              </a:ext>
            </a:extLst>
          </p:cNvPr>
          <p:cNvSpPr/>
          <p:nvPr/>
        </p:nvSpPr>
        <p:spPr>
          <a:xfrm>
            <a:off x="6535800" y="5150542"/>
            <a:ext cx="1455398"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latin typeface="roboto-slab"/>
              </a:rPr>
              <a:t>New Aryan Empire</a:t>
            </a:r>
            <a:endParaRPr lang="en-US" sz="1200" dirty="0">
              <a:solidFill>
                <a:schemeClr val="bg1"/>
              </a:solidFill>
            </a:endParaRPr>
          </a:p>
        </p:txBody>
      </p:sp>
      <p:sp>
        <p:nvSpPr>
          <p:cNvPr id="41" name="Rectangle 40">
            <a:extLst>
              <a:ext uri="{FF2B5EF4-FFF2-40B4-BE49-F238E27FC236}">
                <a16:creationId xmlns:a16="http://schemas.microsoft.com/office/drawing/2014/main" id="{6A346CE9-A975-4A5E-879F-A8FE0831C399}"/>
              </a:ext>
            </a:extLst>
          </p:cNvPr>
          <p:cNvSpPr/>
          <p:nvPr/>
        </p:nvSpPr>
        <p:spPr>
          <a:xfrm>
            <a:off x="352413" y="6382805"/>
            <a:ext cx="1319790" cy="600164"/>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rPr>
              <a:t>New Black Panther Party for Self Defense</a:t>
            </a:r>
          </a:p>
        </p:txBody>
      </p:sp>
      <p:sp>
        <p:nvSpPr>
          <p:cNvPr id="42" name="Rectangle 41">
            <a:extLst>
              <a:ext uri="{FF2B5EF4-FFF2-40B4-BE49-F238E27FC236}">
                <a16:creationId xmlns:a16="http://schemas.microsoft.com/office/drawing/2014/main" id="{EEB89213-029B-4435-9FFF-65602E10436B}"/>
              </a:ext>
            </a:extLst>
          </p:cNvPr>
          <p:cNvSpPr/>
          <p:nvPr/>
        </p:nvSpPr>
        <p:spPr>
          <a:xfrm>
            <a:off x="1890909" y="6330238"/>
            <a:ext cx="1323075" cy="646331"/>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Northwest American Republic</a:t>
            </a:r>
          </a:p>
        </p:txBody>
      </p:sp>
      <p:sp>
        <p:nvSpPr>
          <p:cNvPr id="44" name="Rectangle 43">
            <a:extLst>
              <a:ext uri="{FF2B5EF4-FFF2-40B4-BE49-F238E27FC236}">
                <a16:creationId xmlns:a16="http://schemas.microsoft.com/office/drawing/2014/main" id="{F91D0A42-7EDE-42FC-B0A0-59DF46A394CA}"/>
              </a:ext>
            </a:extLst>
          </p:cNvPr>
          <p:cNvSpPr/>
          <p:nvPr/>
        </p:nvSpPr>
        <p:spPr>
          <a:xfrm>
            <a:off x="3456948" y="6522067"/>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National Socialist Movement</a:t>
            </a:r>
          </a:p>
        </p:txBody>
      </p:sp>
      <p:sp>
        <p:nvSpPr>
          <p:cNvPr id="45" name="Rectangle 44">
            <a:extLst>
              <a:ext uri="{FF2B5EF4-FFF2-40B4-BE49-F238E27FC236}">
                <a16:creationId xmlns:a16="http://schemas.microsoft.com/office/drawing/2014/main" id="{89E83743-456D-440A-AC1B-863BAD5EF7FA}"/>
              </a:ext>
            </a:extLst>
          </p:cNvPr>
          <p:cNvSpPr/>
          <p:nvPr/>
        </p:nvSpPr>
        <p:spPr>
          <a:xfrm>
            <a:off x="5049962" y="6540298"/>
            <a:ext cx="1307472"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Ohio Aryan Brotherhood</a:t>
            </a:r>
          </a:p>
        </p:txBody>
      </p:sp>
      <p:sp>
        <p:nvSpPr>
          <p:cNvPr id="47" name="Rectangle 46">
            <a:extLst>
              <a:ext uri="{FF2B5EF4-FFF2-40B4-BE49-F238E27FC236}">
                <a16:creationId xmlns:a16="http://schemas.microsoft.com/office/drawing/2014/main" id="{467A76C1-7789-4030-92D3-36709B5CFA49}"/>
              </a:ext>
            </a:extLst>
          </p:cNvPr>
          <p:cNvSpPr/>
          <p:nvPr/>
        </p:nvSpPr>
        <p:spPr>
          <a:xfrm>
            <a:off x="6600633" y="6474837"/>
            <a:ext cx="1344082"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Oklahoma Aryan Brotherhood</a:t>
            </a:r>
          </a:p>
        </p:txBody>
      </p:sp>
      <p:sp>
        <p:nvSpPr>
          <p:cNvPr id="48" name="Rectangle 47">
            <a:extLst>
              <a:ext uri="{FF2B5EF4-FFF2-40B4-BE49-F238E27FC236}">
                <a16:creationId xmlns:a16="http://schemas.microsoft.com/office/drawing/2014/main" id="{415C2181-0202-43A3-912D-6FA6ABC7E1FE}"/>
              </a:ext>
            </a:extLst>
          </p:cNvPr>
          <p:cNvSpPr/>
          <p:nvPr/>
        </p:nvSpPr>
        <p:spPr>
          <a:xfrm>
            <a:off x="518686" y="8229207"/>
            <a:ext cx="974306"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rPr>
              <a:t>Patriot Front</a:t>
            </a:r>
            <a:endParaRPr lang="en-US" sz="1000" dirty="0">
              <a:solidFill>
                <a:schemeClr val="bg1"/>
              </a:solidFill>
            </a:endParaRPr>
          </a:p>
        </p:txBody>
      </p:sp>
      <p:sp>
        <p:nvSpPr>
          <p:cNvPr id="49" name="Rectangle 48">
            <a:extLst>
              <a:ext uri="{FF2B5EF4-FFF2-40B4-BE49-F238E27FC236}">
                <a16:creationId xmlns:a16="http://schemas.microsoft.com/office/drawing/2014/main" id="{EF3E201E-BA78-4D6C-BBD5-F595667B9ABC}"/>
              </a:ext>
            </a:extLst>
          </p:cNvPr>
          <p:cNvSpPr/>
          <p:nvPr/>
        </p:nvSpPr>
        <p:spPr>
          <a:xfrm>
            <a:off x="1915329" y="8074322"/>
            <a:ext cx="132307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Peckerwood Midwest</a:t>
            </a:r>
          </a:p>
        </p:txBody>
      </p:sp>
      <p:sp>
        <p:nvSpPr>
          <p:cNvPr id="50" name="Rectangle 49">
            <a:extLst>
              <a:ext uri="{FF2B5EF4-FFF2-40B4-BE49-F238E27FC236}">
                <a16:creationId xmlns:a16="http://schemas.microsoft.com/office/drawing/2014/main" id="{4FA891C2-068C-45C6-A9E4-054670FEA698}"/>
              </a:ext>
            </a:extLst>
          </p:cNvPr>
          <p:cNvSpPr/>
          <p:nvPr/>
        </p:nvSpPr>
        <p:spPr>
          <a:xfrm>
            <a:off x="3476707" y="8053498"/>
            <a:ext cx="13129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Public Enemy Number 1</a:t>
            </a:r>
          </a:p>
        </p:txBody>
      </p:sp>
      <p:sp>
        <p:nvSpPr>
          <p:cNvPr id="51" name="Rectangle 50">
            <a:extLst>
              <a:ext uri="{FF2B5EF4-FFF2-40B4-BE49-F238E27FC236}">
                <a16:creationId xmlns:a16="http://schemas.microsoft.com/office/drawing/2014/main" id="{EE09A6B3-EB8D-48FD-88C7-3B45924501CB}"/>
              </a:ext>
            </a:extLst>
          </p:cNvPr>
          <p:cNvSpPr/>
          <p:nvPr/>
        </p:nvSpPr>
        <p:spPr>
          <a:xfrm>
            <a:off x="5024711" y="8021976"/>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Rise Above Movement</a:t>
            </a:r>
            <a:endParaRPr lang="en-US" sz="1200" dirty="0">
              <a:solidFill>
                <a:schemeClr val="bg1"/>
              </a:solidFill>
            </a:endParaRPr>
          </a:p>
        </p:txBody>
      </p:sp>
      <p:sp>
        <p:nvSpPr>
          <p:cNvPr id="52" name="Rectangle 51">
            <a:extLst>
              <a:ext uri="{FF2B5EF4-FFF2-40B4-BE49-F238E27FC236}">
                <a16:creationId xmlns:a16="http://schemas.microsoft.com/office/drawing/2014/main" id="{16A68A99-AAE1-4806-B6F9-54BC0D4B15BF}"/>
              </a:ext>
            </a:extLst>
          </p:cNvPr>
          <p:cNvSpPr/>
          <p:nvPr/>
        </p:nvSpPr>
        <p:spPr>
          <a:xfrm>
            <a:off x="6592702" y="8081874"/>
            <a:ext cx="1337159"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Sacred Separatist Group</a:t>
            </a:r>
            <a:endParaRPr lang="en-US" sz="1200" dirty="0">
              <a:solidFill>
                <a:schemeClr val="bg1"/>
              </a:solidFill>
            </a:endParaRPr>
          </a:p>
        </p:txBody>
      </p:sp>
      <p:sp>
        <p:nvSpPr>
          <p:cNvPr id="53" name="Rectangle 52">
            <a:extLst>
              <a:ext uri="{FF2B5EF4-FFF2-40B4-BE49-F238E27FC236}">
                <a16:creationId xmlns:a16="http://schemas.microsoft.com/office/drawing/2014/main" id="{549F0448-5636-4EA1-AA0F-A0556B517D83}"/>
              </a:ext>
            </a:extLst>
          </p:cNvPr>
          <p:cNvSpPr/>
          <p:nvPr/>
        </p:nvSpPr>
        <p:spPr>
          <a:xfrm>
            <a:off x="352138" y="9799735"/>
            <a:ext cx="1325671"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Sadistic Souls</a:t>
            </a:r>
            <a:endParaRPr lang="en-US" sz="1000" dirty="0">
              <a:solidFill>
                <a:schemeClr val="bg1"/>
              </a:solidFill>
            </a:endParaRPr>
          </a:p>
        </p:txBody>
      </p:sp>
      <p:sp>
        <p:nvSpPr>
          <p:cNvPr id="54" name="Rectangle 53">
            <a:extLst>
              <a:ext uri="{FF2B5EF4-FFF2-40B4-BE49-F238E27FC236}">
                <a16:creationId xmlns:a16="http://schemas.microsoft.com/office/drawing/2014/main" id="{704E93C8-80DA-4A80-9FDE-C849E959019B}"/>
              </a:ext>
            </a:extLst>
          </p:cNvPr>
          <p:cNvSpPr/>
          <p:nvPr/>
        </p:nvSpPr>
        <p:spPr>
          <a:xfrm>
            <a:off x="2064548" y="9809759"/>
            <a:ext cx="1044132"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rPr>
              <a:t>Saxon Knights</a:t>
            </a:r>
          </a:p>
        </p:txBody>
      </p:sp>
      <p:sp>
        <p:nvSpPr>
          <p:cNvPr id="83" name="Rectangle 82">
            <a:extLst>
              <a:ext uri="{FF2B5EF4-FFF2-40B4-BE49-F238E27FC236}">
                <a16:creationId xmlns:a16="http://schemas.microsoft.com/office/drawing/2014/main" id="{BF1B16D4-8943-4946-8BE1-02BD77BF68F9}"/>
              </a:ext>
            </a:extLst>
          </p:cNvPr>
          <p:cNvSpPr/>
          <p:nvPr/>
        </p:nvSpPr>
        <p:spPr>
          <a:xfrm>
            <a:off x="3468310" y="9660411"/>
            <a:ext cx="1338329"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Shield Wall Network</a:t>
            </a:r>
            <a:endParaRPr lang="en-US" sz="1000" dirty="0">
              <a:solidFill>
                <a:schemeClr val="bg1"/>
              </a:solidFill>
            </a:endParaRPr>
          </a:p>
        </p:txBody>
      </p:sp>
      <p:sp>
        <p:nvSpPr>
          <p:cNvPr id="84" name="Rectangle 83">
            <a:extLst>
              <a:ext uri="{FF2B5EF4-FFF2-40B4-BE49-F238E27FC236}">
                <a16:creationId xmlns:a16="http://schemas.microsoft.com/office/drawing/2014/main" id="{064CBC47-80C6-4844-B404-75C3EB22A376}"/>
              </a:ext>
            </a:extLst>
          </p:cNvPr>
          <p:cNvSpPr/>
          <p:nvPr/>
        </p:nvSpPr>
        <p:spPr>
          <a:xfrm>
            <a:off x="5024711" y="9680838"/>
            <a:ext cx="1417300"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Silent Aryan Warriors</a:t>
            </a:r>
            <a:endParaRPr lang="en-US" sz="1200" dirty="0">
              <a:solidFill>
                <a:schemeClr val="bg1"/>
              </a:solidFill>
            </a:endParaRPr>
          </a:p>
        </p:txBody>
      </p:sp>
      <p:sp>
        <p:nvSpPr>
          <p:cNvPr id="164" name="Rectangle 163">
            <a:extLst>
              <a:ext uri="{FF2B5EF4-FFF2-40B4-BE49-F238E27FC236}">
                <a16:creationId xmlns:a16="http://schemas.microsoft.com/office/drawing/2014/main" id="{C7EEA183-B8E0-4949-A6A0-0ED3AABA9EBE}"/>
              </a:ext>
            </a:extLst>
          </p:cNvPr>
          <p:cNvSpPr/>
          <p:nvPr/>
        </p:nvSpPr>
        <p:spPr>
          <a:xfrm>
            <a:off x="1958014" y="4958264"/>
            <a:ext cx="130035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National Rebirth of Poland</a:t>
            </a:r>
            <a:endParaRPr lang="en-US" sz="1000" dirty="0">
              <a:solidFill>
                <a:schemeClr val="bg1"/>
              </a:solidFill>
            </a:endParaRPr>
          </a:p>
        </p:txBody>
      </p:sp>
      <p:sp>
        <p:nvSpPr>
          <p:cNvPr id="167" name="Rectangle 166">
            <a:extLst>
              <a:ext uri="{FF2B5EF4-FFF2-40B4-BE49-F238E27FC236}">
                <a16:creationId xmlns:a16="http://schemas.microsoft.com/office/drawing/2014/main" id="{2B70A2CB-6DF1-4173-9933-15772E5E2441}"/>
              </a:ext>
            </a:extLst>
          </p:cNvPr>
          <p:cNvSpPr/>
          <p:nvPr/>
        </p:nvSpPr>
        <p:spPr>
          <a:xfrm>
            <a:off x="5012183" y="4977915"/>
            <a:ext cx="1353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National Socialist Movement</a:t>
            </a:r>
          </a:p>
        </p:txBody>
      </p:sp>
      <p:sp>
        <p:nvSpPr>
          <p:cNvPr id="168" name="Rectangle 167">
            <a:extLst>
              <a:ext uri="{FF2B5EF4-FFF2-40B4-BE49-F238E27FC236}">
                <a16:creationId xmlns:a16="http://schemas.microsoft.com/office/drawing/2014/main" id="{83389B27-7A1F-41BF-997A-0104FEDAB699}"/>
              </a:ext>
            </a:extLst>
          </p:cNvPr>
          <p:cNvSpPr/>
          <p:nvPr/>
        </p:nvSpPr>
        <p:spPr>
          <a:xfrm>
            <a:off x="6604544" y="9660171"/>
            <a:ext cx="1332722"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Soldiers of Aryan Culture </a:t>
            </a:r>
          </a:p>
        </p:txBody>
      </p:sp>
      <p:pic>
        <p:nvPicPr>
          <p:cNvPr id="7170" name="Picture 2" descr="Georgia Aryan Brotherhood">
            <a:extLst>
              <a:ext uri="{FF2B5EF4-FFF2-40B4-BE49-F238E27FC236}">
                <a16:creationId xmlns:a16="http://schemas.microsoft.com/office/drawing/2014/main" id="{06741C79-12D2-4C26-B7DC-E821D284C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08" y="965949"/>
            <a:ext cx="676906" cy="86782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2493EA-92BD-4EC0-8AC3-FBA234697007}"/>
              </a:ext>
            </a:extLst>
          </p:cNvPr>
          <p:cNvPicPr>
            <a:picLocks noChangeAspect="1"/>
          </p:cNvPicPr>
          <p:nvPr/>
        </p:nvPicPr>
        <p:blipFill>
          <a:blip r:embed="rId3"/>
          <a:stretch>
            <a:fillRect/>
          </a:stretch>
        </p:blipFill>
        <p:spPr>
          <a:xfrm>
            <a:off x="2243924" y="1040450"/>
            <a:ext cx="652664" cy="694323"/>
          </a:xfrm>
          <a:prstGeom prst="rect">
            <a:avLst/>
          </a:prstGeom>
          <a:effectLst>
            <a:innerShdw blurRad="63500" dist="50800" dir="13500000">
              <a:prstClr val="black">
                <a:alpha val="50000"/>
              </a:prstClr>
            </a:innerShdw>
          </a:effectLst>
        </p:spPr>
      </p:pic>
      <p:pic>
        <p:nvPicPr>
          <p:cNvPr id="7174" name="Picture 6" descr="Hammerskins">
            <a:extLst>
              <a:ext uri="{FF2B5EF4-FFF2-40B4-BE49-F238E27FC236}">
                <a16:creationId xmlns:a16="http://schemas.microsoft.com/office/drawing/2014/main" id="{8B3F22E2-EB22-49A0-8FD0-B8AFD1930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151" y="971208"/>
            <a:ext cx="781850" cy="875205"/>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99DF892-3D2F-42DF-B037-651275F8C27A}"/>
              </a:ext>
            </a:extLst>
          </p:cNvPr>
          <p:cNvPicPr>
            <a:picLocks noChangeAspect="1"/>
          </p:cNvPicPr>
          <p:nvPr/>
        </p:nvPicPr>
        <p:blipFill>
          <a:blip r:embed="rId5"/>
          <a:stretch>
            <a:fillRect/>
          </a:stretch>
        </p:blipFill>
        <p:spPr>
          <a:xfrm>
            <a:off x="5332383" y="1013110"/>
            <a:ext cx="887952" cy="887952"/>
          </a:xfrm>
          <a:prstGeom prst="rect">
            <a:avLst/>
          </a:prstGeom>
          <a:effectLst>
            <a:innerShdw blurRad="63500" dist="50800" dir="13500000">
              <a:prstClr val="black">
                <a:alpha val="50000"/>
              </a:prstClr>
            </a:innerShdw>
          </a:effectLst>
        </p:spPr>
      </p:pic>
      <p:pic>
        <p:nvPicPr>
          <p:cNvPr id="4" name="Picture 3">
            <a:extLst>
              <a:ext uri="{FF2B5EF4-FFF2-40B4-BE49-F238E27FC236}">
                <a16:creationId xmlns:a16="http://schemas.microsoft.com/office/drawing/2014/main" id="{5E348347-780A-4D72-B7A8-A67924CA49B6}"/>
              </a:ext>
            </a:extLst>
          </p:cNvPr>
          <p:cNvPicPr>
            <a:picLocks noChangeAspect="1"/>
          </p:cNvPicPr>
          <p:nvPr/>
        </p:nvPicPr>
        <p:blipFill>
          <a:blip r:embed="rId6"/>
          <a:stretch>
            <a:fillRect/>
          </a:stretch>
        </p:blipFill>
        <p:spPr>
          <a:xfrm>
            <a:off x="6757758" y="998571"/>
            <a:ext cx="1000125" cy="714375"/>
          </a:xfrm>
          <a:prstGeom prst="rect">
            <a:avLst/>
          </a:prstGeom>
          <a:effectLst>
            <a:innerShdw blurRad="63500" dist="50800" dir="13500000">
              <a:prstClr val="black">
                <a:alpha val="50000"/>
              </a:prstClr>
            </a:innerShdw>
          </a:effectLst>
        </p:spPr>
      </p:pic>
      <p:pic>
        <p:nvPicPr>
          <p:cNvPr id="5" name="Picture 4">
            <a:extLst>
              <a:ext uri="{FF2B5EF4-FFF2-40B4-BE49-F238E27FC236}">
                <a16:creationId xmlns:a16="http://schemas.microsoft.com/office/drawing/2014/main" id="{FB636D10-F1C0-42F0-9240-1C81AA0BE1BA}"/>
              </a:ext>
            </a:extLst>
          </p:cNvPr>
          <p:cNvPicPr>
            <a:picLocks noChangeAspect="1"/>
          </p:cNvPicPr>
          <p:nvPr/>
        </p:nvPicPr>
        <p:blipFill>
          <a:blip r:embed="rId7"/>
          <a:stretch>
            <a:fillRect/>
          </a:stretch>
        </p:blipFill>
        <p:spPr>
          <a:xfrm>
            <a:off x="527496" y="2612004"/>
            <a:ext cx="944232" cy="782513"/>
          </a:xfrm>
          <a:prstGeom prst="rect">
            <a:avLst/>
          </a:prstGeom>
          <a:effectLst>
            <a:innerShdw blurRad="63500" dist="50800" dir="13500000">
              <a:prstClr val="black">
                <a:alpha val="50000"/>
              </a:prstClr>
            </a:innerShdw>
          </a:effectLst>
        </p:spPr>
      </p:pic>
      <p:pic>
        <p:nvPicPr>
          <p:cNvPr id="8" name="Picture 7">
            <a:extLst>
              <a:ext uri="{FF2B5EF4-FFF2-40B4-BE49-F238E27FC236}">
                <a16:creationId xmlns:a16="http://schemas.microsoft.com/office/drawing/2014/main" id="{F843A04C-A154-40C8-BA61-194B25CE5134}"/>
              </a:ext>
            </a:extLst>
          </p:cNvPr>
          <p:cNvPicPr>
            <a:picLocks noChangeAspect="1"/>
          </p:cNvPicPr>
          <p:nvPr/>
        </p:nvPicPr>
        <p:blipFill>
          <a:blip r:embed="rId8"/>
          <a:stretch>
            <a:fillRect/>
          </a:stretch>
        </p:blipFill>
        <p:spPr>
          <a:xfrm>
            <a:off x="2154542" y="2570839"/>
            <a:ext cx="864144" cy="810135"/>
          </a:xfrm>
          <a:prstGeom prst="rect">
            <a:avLst/>
          </a:prstGeom>
          <a:effectLst>
            <a:innerShdw blurRad="63500" dist="50800" dir="13500000">
              <a:prstClr val="black">
                <a:alpha val="50000"/>
              </a:prstClr>
            </a:innerShdw>
          </a:effectLst>
        </p:spPr>
      </p:pic>
      <p:pic>
        <p:nvPicPr>
          <p:cNvPr id="7176" name="Picture 8" descr="Keystone State Skinheads">
            <a:extLst>
              <a:ext uri="{FF2B5EF4-FFF2-40B4-BE49-F238E27FC236}">
                <a16:creationId xmlns:a16="http://schemas.microsoft.com/office/drawing/2014/main" id="{958285A7-521A-4E38-BC05-B100A97A2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4080" y="2614923"/>
            <a:ext cx="752986" cy="73342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8" name="Picture 10" descr="League of the South">
            <a:extLst>
              <a:ext uri="{FF2B5EF4-FFF2-40B4-BE49-F238E27FC236}">
                <a16:creationId xmlns:a16="http://schemas.microsoft.com/office/drawing/2014/main" id="{D0CE54DF-DB27-4D92-A023-1D862273690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000" b="98667" l="2101" r="96639">
                        <a14:foregroundMark x1="8824" y1="16000" x2="8824" y2="16000"/>
                        <a14:foregroundMark x1="5882" y1="9333" x2="5882" y2="9333"/>
                        <a14:foregroundMark x1="2941" y1="4000" x2="2941" y2="4000"/>
                        <a14:foregroundMark x1="96639" y1="8667" x2="96639" y2="8667"/>
                        <a14:foregroundMark x1="94958" y1="98667" x2="94958" y2="98667"/>
                      </a14:backgroundRemoval>
                    </a14:imgEffect>
                  </a14:imgLayer>
                </a14:imgProps>
              </a:ext>
              <a:ext uri="{28A0092B-C50C-407E-A947-70E740481C1C}">
                <a14:useLocalDpi xmlns:a14="http://schemas.microsoft.com/office/drawing/2010/main" val="0"/>
              </a:ext>
            </a:extLst>
          </a:blip>
          <a:srcRect/>
          <a:stretch>
            <a:fillRect/>
          </a:stretch>
        </p:blipFill>
        <p:spPr bwMode="auto">
          <a:xfrm>
            <a:off x="5244884" y="2646284"/>
            <a:ext cx="987146" cy="622151"/>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80" name="Picture 12" descr="Mississippi Aryan Brotherhood">
            <a:extLst>
              <a:ext uri="{FF2B5EF4-FFF2-40B4-BE49-F238E27FC236}">
                <a16:creationId xmlns:a16="http://schemas.microsoft.com/office/drawing/2014/main" id="{95944F92-C2EE-481C-9718-FD8310B503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7002" y="2622461"/>
            <a:ext cx="565790" cy="69564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6BBFAFB-3A2A-46B1-BDE0-D98A67947E62}"/>
              </a:ext>
            </a:extLst>
          </p:cNvPr>
          <p:cNvPicPr>
            <a:picLocks noChangeAspect="1"/>
          </p:cNvPicPr>
          <p:nvPr/>
        </p:nvPicPr>
        <p:blipFill>
          <a:blip r:embed="rId13"/>
          <a:stretch>
            <a:fillRect/>
          </a:stretch>
        </p:blipFill>
        <p:spPr>
          <a:xfrm>
            <a:off x="585596" y="4126968"/>
            <a:ext cx="828032" cy="821563"/>
          </a:xfrm>
          <a:prstGeom prst="rect">
            <a:avLst/>
          </a:prstGeom>
          <a:effectLst>
            <a:innerShdw blurRad="63500" dist="50800" dir="13500000">
              <a:prstClr val="black">
                <a:alpha val="50000"/>
              </a:prstClr>
            </a:innerShdw>
          </a:effectLst>
        </p:spPr>
      </p:pic>
      <p:pic>
        <p:nvPicPr>
          <p:cNvPr id="7182" name="Picture 14" descr="National Rebirth of Poland">
            <a:extLst>
              <a:ext uri="{FF2B5EF4-FFF2-40B4-BE49-F238E27FC236}">
                <a16:creationId xmlns:a16="http://schemas.microsoft.com/office/drawing/2014/main" id="{92500C66-1CB8-44F2-8EC0-202EC46395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4353" y="4153321"/>
            <a:ext cx="1076325" cy="714375"/>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AEAAD72-9D3B-49E8-BFCD-A97A1C35ADD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000" b="96000" l="5455" r="92727">
                        <a14:foregroundMark x1="6364" y1="7333" x2="6364" y2="7333"/>
                        <a14:foregroundMark x1="91818" y1="4000" x2="91818" y2="4000"/>
                        <a14:foregroundMark x1="94545" y1="12667" x2="94545" y2="12667"/>
                        <a14:foregroundMark x1="81818" y1="74667" x2="81818" y2="74667"/>
                        <a14:foregroundMark x1="70000" y1="82667" x2="70000" y2="82667"/>
                        <a14:foregroundMark x1="51818" y1="92000" x2="51818" y2="92000"/>
                        <a14:foregroundMark x1="50909" y1="96000" x2="50909" y2="96000"/>
                        <a14:foregroundMark x1="5455" y1="64000" x2="5455" y2="64000"/>
                        <a14:foregroundMark x1="92727" y1="66667" x2="92727" y2="66667"/>
                        <a14:foregroundMark x1="31818" y1="55333" x2="31818" y2="55333"/>
                        <a14:foregroundMark x1="8182" y1="49333" x2="8182" y2="49333"/>
                        <a14:foregroundMark x1="34545" y1="51333" x2="56364" y2="61333"/>
                        <a14:foregroundMark x1="27273" y1="48000" x2="25455" y2="48000"/>
                        <a14:foregroundMark x1="27273" y1="6000" x2="27273" y2="6000"/>
                        <a14:foregroundMark x1="5455" y1="20667" x2="5455" y2="20667"/>
                      </a14:backgroundRemoval>
                    </a14:imgEffect>
                  </a14:imgLayer>
                </a14:imgProps>
              </a:ext>
            </a:extLst>
          </a:blip>
          <a:stretch>
            <a:fillRect/>
          </a:stretch>
        </p:blipFill>
        <p:spPr>
          <a:xfrm>
            <a:off x="3720959" y="4033195"/>
            <a:ext cx="759473" cy="1035645"/>
          </a:xfrm>
          <a:prstGeom prst="rect">
            <a:avLst/>
          </a:prstGeom>
          <a:effectLst>
            <a:innerShdw blurRad="63500" dist="50800" dir="13500000">
              <a:prstClr val="black">
                <a:alpha val="50000"/>
              </a:prstClr>
            </a:innerShdw>
          </a:effectLst>
        </p:spPr>
      </p:pic>
      <p:pic>
        <p:nvPicPr>
          <p:cNvPr id="12" name="Picture 11">
            <a:extLst>
              <a:ext uri="{FF2B5EF4-FFF2-40B4-BE49-F238E27FC236}">
                <a16:creationId xmlns:a16="http://schemas.microsoft.com/office/drawing/2014/main" id="{65E7E793-91BD-4B0E-9079-E550E6EE205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273" b="95000" l="2618" r="98953">
                        <a14:foregroundMark x1="20942" y1="2727" x2="80628" y2="9091"/>
                        <a14:foregroundMark x1="80628" y1="9091" x2="78010" y2="59091"/>
                        <a14:foregroundMark x1="78010" y1="59091" x2="54450" y2="71818"/>
                        <a14:foregroundMark x1="54450" y1="71818" x2="48691" y2="95000"/>
                        <a14:foregroundMark x1="48691" y1="95000" x2="49215" y2="94545"/>
                        <a14:foregroundMark x1="87958" y1="52727" x2="96859" y2="30000"/>
                        <a14:foregroundMark x1="96859" y1="30000" x2="90052" y2="7727"/>
                        <a14:foregroundMark x1="90052" y1="7727" x2="3665" y2="7727"/>
                        <a14:foregroundMark x1="3665" y1="7727" x2="12042" y2="55455"/>
                        <a14:foregroundMark x1="12042" y1="55455" x2="35602" y2="80000"/>
                        <a14:foregroundMark x1="3141" y1="2727" x2="3141" y2="2727"/>
                        <a14:foregroundMark x1="98953" y1="9545" x2="98953" y2="9545"/>
                        <a14:backgroundMark x1="99476" y1="909" x2="99476" y2="909"/>
                      </a14:backgroundRemoval>
                    </a14:imgEffect>
                  </a14:imgLayer>
                </a14:imgProps>
              </a:ext>
            </a:extLst>
          </a:blip>
          <a:stretch>
            <a:fillRect/>
          </a:stretch>
        </p:blipFill>
        <p:spPr>
          <a:xfrm>
            <a:off x="5307127" y="4067788"/>
            <a:ext cx="790156" cy="910127"/>
          </a:xfrm>
          <a:prstGeom prst="rect">
            <a:avLst/>
          </a:prstGeom>
          <a:effectLst>
            <a:innerShdw blurRad="63500" dist="50800" dir="13500000">
              <a:prstClr val="black">
                <a:alpha val="50000"/>
              </a:prstClr>
            </a:innerShdw>
          </a:effectLst>
        </p:spPr>
      </p:pic>
      <p:pic>
        <p:nvPicPr>
          <p:cNvPr id="13" name="Picture 12">
            <a:extLst>
              <a:ext uri="{FF2B5EF4-FFF2-40B4-BE49-F238E27FC236}">
                <a16:creationId xmlns:a16="http://schemas.microsoft.com/office/drawing/2014/main" id="{35F614CB-93E3-4873-B1E3-96AB4866F9DD}"/>
              </a:ext>
            </a:extLst>
          </p:cNvPr>
          <p:cNvPicPr>
            <a:picLocks noChangeAspect="1"/>
          </p:cNvPicPr>
          <p:nvPr/>
        </p:nvPicPr>
        <p:blipFill>
          <a:blip r:embed="rId19"/>
          <a:stretch>
            <a:fillRect/>
          </a:stretch>
        </p:blipFill>
        <p:spPr>
          <a:xfrm>
            <a:off x="6825647" y="4172504"/>
            <a:ext cx="792395" cy="855102"/>
          </a:xfrm>
          <a:prstGeom prst="rect">
            <a:avLst/>
          </a:prstGeom>
          <a:effectLst>
            <a:innerShdw blurRad="63500" dist="50800" dir="13500000">
              <a:prstClr val="black">
                <a:alpha val="50000"/>
              </a:prstClr>
            </a:innerShdw>
          </a:effectLst>
        </p:spPr>
      </p:pic>
      <p:pic>
        <p:nvPicPr>
          <p:cNvPr id="14" name="Picture 13">
            <a:extLst>
              <a:ext uri="{FF2B5EF4-FFF2-40B4-BE49-F238E27FC236}">
                <a16:creationId xmlns:a16="http://schemas.microsoft.com/office/drawing/2014/main" id="{8BBF71ED-133D-4FC9-9BCA-E415A282620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000" b="96000" l="3268" r="97386">
                        <a14:foregroundMark x1="39869" y1="11333" x2="76471" y2="19333"/>
                        <a14:foregroundMark x1="8497" y1="46000" x2="9150" y2="56667"/>
                        <a14:foregroundMark x1="39216" y1="90000" x2="68627" y2="88667"/>
                        <a14:foregroundMark x1="93464" y1="39333" x2="88889" y2="59333"/>
                        <a14:foregroundMark x1="94118" y1="40667" x2="94771" y2="42667"/>
                        <a14:foregroundMark x1="3268" y1="46000" x2="3268" y2="46000"/>
                        <a14:foregroundMark x1="6536" y1="41333" x2="22876" y2="16667"/>
                        <a14:foregroundMark x1="28105" y1="11333" x2="44444" y2="4667"/>
                        <a14:foregroundMark x1="54248" y1="4667" x2="59477" y2="6000"/>
                        <a14:foregroundMark x1="48366" y1="4000" x2="48366" y2="4000"/>
                        <a14:foregroundMark x1="97386" y1="50000" x2="97386" y2="50000"/>
                        <a14:foregroundMark x1="44444" y1="96000" x2="44444" y2="96000"/>
                      </a14:backgroundRemoval>
                    </a14:imgEffect>
                  </a14:imgLayer>
                </a14:imgProps>
              </a:ext>
            </a:extLst>
          </a:blip>
          <a:stretch>
            <a:fillRect/>
          </a:stretch>
        </p:blipFill>
        <p:spPr>
          <a:xfrm>
            <a:off x="580736" y="5622544"/>
            <a:ext cx="832887" cy="816556"/>
          </a:xfrm>
          <a:prstGeom prst="rect">
            <a:avLst/>
          </a:prstGeom>
          <a:effectLst>
            <a:innerShdw blurRad="63500" dist="50800" dir="13500000">
              <a:prstClr val="black">
                <a:alpha val="50000"/>
              </a:prstClr>
            </a:innerShdw>
          </a:effectLst>
        </p:spPr>
      </p:pic>
      <p:pic>
        <p:nvPicPr>
          <p:cNvPr id="15" name="Picture 14">
            <a:extLst>
              <a:ext uri="{FF2B5EF4-FFF2-40B4-BE49-F238E27FC236}">
                <a16:creationId xmlns:a16="http://schemas.microsoft.com/office/drawing/2014/main" id="{9BB0841A-19A2-49B0-A74B-796E83D0C112}"/>
              </a:ext>
            </a:extLst>
          </p:cNvPr>
          <p:cNvPicPr>
            <a:picLocks noChangeAspect="1"/>
          </p:cNvPicPr>
          <p:nvPr/>
        </p:nvPicPr>
        <p:blipFill>
          <a:blip r:embed="rId22"/>
          <a:stretch>
            <a:fillRect/>
          </a:stretch>
        </p:blipFill>
        <p:spPr>
          <a:xfrm>
            <a:off x="1953305" y="5698440"/>
            <a:ext cx="1154417" cy="643727"/>
          </a:xfrm>
          <a:prstGeom prst="rect">
            <a:avLst/>
          </a:prstGeom>
          <a:effectLst>
            <a:innerShdw blurRad="63500" dist="50800" dir="13500000">
              <a:prstClr val="black">
                <a:alpha val="50000"/>
              </a:prstClr>
            </a:innerShdw>
          </a:effectLst>
        </p:spPr>
      </p:pic>
      <p:pic>
        <p:nvPicPr>
          <p:cNvPr id="16" name="Picture 15">
            <a:extLst>
              <a:ext uri="{FF2B5EF4-FFF2-40B4-BE49-F238E27FC236}">
                <a16:creationId xmlns:a16="http://schemas.microsoft.com/office/drawing/2014/main" id="{84694833-AEE2-4964-B581-1FFF536C0590}"/>
              </a:ext>
            </a:extLst>
          </p:cNvPr>
          <p:cNvPicPr>
            <a:picLocks noChangeAspect="1"/>
          </p:cNvPicPr>
          <p:nvPr/>
        </p:nvPicPr>
        <p:blipFill>
          <a:blip r:embed="rId23"/>
          <a:stretch>
            <a:fillRect/>
          </a:stretch>
        </p:blipFill>
        <p:spPr>
          <a:xfrm>
            <a:off x="3576583" y="5747102"/>
            <a:ext cx="1072911" cy="646332"/>
          </a:xfrm>
          <a:prstGeom prst="rect">
            <a:avLst/>
          </a:prstGeom>
          <a:effectLst>
            <a:innerShdw blurRad="63500" dist="50800" dir="13500000">
              <a:prstClr val="black">
                <a:alpha val="50000"/>
              </a:prstClr>
            </a:innerShdw>
          </a:effectLst>
        </p:spPr>
      </p:pic>
      <p:pic>
        <p:nvPicPr>
          <p:cNvPr id="17" name="Picture 16">
            <a:extLst>
              <a:ext uri="{FF2B5EF4-FFF2-40B4-BE49-F238E27FC236}">
                <a16:creationId xmlns:a16="http://schemas.microsoft.com/office/drawing/2014/main" id="{5CEC46A5-3B85-4BB4-A265-4C1643EC419A}"/>
              </a:ext>
            </a:extLst>
          </p:cNvPr>
          <p:cNvPicPr>
            <a:picLocks noChangeAspect="1"/>
          </p:cNvPicPr>
          <p:nvPr/>
        </p:nvPicPr>
        <p:blipFill>
          <a:blip r:embed="rId24"/>
          <a:stretch>
            <a:fillRect/>
          </a:stretch>
        </p:blipFill>
        <p:spPr>
          <a:xfrm>
            <a:off x="5244884" y="5654375"/>
            <a:ext cx="930156" cy="911918"/>
          </a:xfrm>
          <a:prstGeom prst="rect">
            <a:avLst/>
          </a:prstGeom>
          <a:effectLst>
            <a:innerShdw blurRad="63500" dist="50800" dir="13500000">
              <a:prstClr val="black">
                <a:alpha val="50000"/>
              </a:prstClr>
            </a:innerShdw>
          </a:effectLst>
        </p:spPr>
      </p:pic>
      <p:pic>
        <p:nvPicPr>
          <p:cNvPr id="18" name="Picture 17">
            <a:extLst>
              <a:ext uri="{FF2B5EF4-FFF2-40B4-BE49-F238E27FC236}">
                <a16:creationId xmlns:a16="http://schemas.microsoft.com/office/drawing/2014/main" id="{44F7206C-235B-40E5-9EA5-9B6E106931DA}"/>
              </a:ext>
            </a:extLst>
          </p:cNvPr>
          <p:cNvPicPr>
            <a:picLocks noChangeAspect="1"/>
          </p:cNvPicPr>
          <p:nvPr/>
        </p:nvPicPr>
        <p:blipFill>
          <a:blip r:embed="rId25"/>
          <a:stretch>
            <a:fillRect/>
          </a:stretch>
        </p:blipFill>
        <p:spPr>
          <a:xfrm>
            <a:off x="7028145" y="5667052"/>
            <a:ext cx="474647" cy="837612"/>
          </a:xfrm>
          <a:prstGeom prst="rect">
            <a:avLst/>
          </a:prstGeom>
          <a:effectLst>
            <a:innerShdw blurRad="63500" dist="50800" dir="13500000">
              <a:prstClr val="black">
                <a:alpha val="50000"/>
              </a:prstClr>
            </a:innerShdw>
          </a:effectLst>
        </p:spPr>
      </p:pic>
      <p:pic>
        <p:nvPicPr>
          <p:cNvPr id="19" name="Picture 18">
            <a:extLst>
              <a:ext uri="{FF2B5EF4-FFF2-40B4-BE49-F238E27FC236}">
                <a16:creationId xmlns:a16="http://schemas.microsoft.com/office/drawing/2014/main" id="{212525EC-1BC2-46DA-8430-D8DB55B68816}"/>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6667" b="92667" l="7895" r="92105">
                        <a14:foregroundMark x1="30263" y1="12000" x2="30263" y2="12000"/>
                        <a14:foregroundMark x1="48684" y1="7333" x2="48684" y2="7333"/>
                        <a14:foregroundMark x1="70395" y1="12667" x2="70395" y2="12667"/>
                        <a14:foregroundMark x1="85526" y1="26000" x2="85526" y2="26000"/>
                        <a14:foregroundMark x1="93421" y1="46000" x2="93421" y2="46000"/>
                        <a14:foregroundMark x1="92763" y1="66667" x2="92763" y2="66667"/>
                        <a14:foregroundMark x1="75000" y1="64667" x2="75000" y2="64667"/>
                        <a14:foregroundMark x1="78289" y1="84000" x2="78289" y2="84000"/>
                        <a14:foregroundMark x1="61184" y1="93333" x2="61184" y2="93333"/>
                        <a14:foregroundMark x1="41447" y1="91333" x2="41447" y2="91333"/>
                        <a14:foregroundMark x1="36184" y1="74667" x2="36184" y2="74667"/>
                        <a14:foregroundMark x1="21053" y1="85333" x2="21053" y2="85333"/>
                        <a14:foregroundMark x1="11184" y1="66667" x2="11184" y2="66667"/>
                        <a14:foregroundMark x1="7895" y1="46000" x2="7895" y2="46000"/>
                        <a14:foregroundMark x1="13816" y1="26667" x2="13816" y2="26667"/>
                      </a14:backgroundRemoval>
                    </a14:imgEffect>
                  </a14:imgLayer>
                </a14:imgProps>
              </a:ext>
            </a:extLst>
          </a:blip>
          <a:stretch>
            <a:fillRect/>
          </a:stretch>
        </p:blipFill>
        <p:spPr>
          <a:xfrm>
            <a:off x="510174" y="7309415"/>
            <a:ext cx="954574" cy="942014"/>
          </a:xfrm>
          <a:prstGeom prst="rect">
            <a:avLst/>
          </a:prstGeom>
          <a:effectLst>
            <a:innerShdw blurRad="63500" dist="50800" dir="13500000">
              <a:prstClr val="black">
                <a:alpha val="50000"/>
              </a:prstClr>
            </a:innerShdw>
          </a:effectLst>
        </p:spPr>
      </p:pic>
      <p:pic>
        <p:nvPicPr>
          <p:cNvPr id="20" name="Picture 19">
            <a:extLst>
              <a:ext uri="{FF2B5EF4-FFF2-40B4-BE49-F238E27FC236}">
                <a16:creationId xmlns:a16="http://schemas.microsoft.com/office/drawing/2014/main" id="{7B55FC36-446C-4D49-88C1-143F0C851442}"/>
              </a:ext>
            </a:extLst>
          </p:cNvPr>
          <p:cNvPicPr>
            <a:picLocks noChangeAspect="1"/>
          </p:cNvPicPr>
          <p:nvPr/>
        </p:nvPicPr>
        <p:blipFill>
          <a:blip r:embed="rId28"/>
          <a:stretch>
            <a:fillRect/>
          </a:stretch>
        </p:blipFill>
        <p:spPr>
          <a:xfrm>
            <a:off x="2194095" y="7200443"/>
            <a:ext cx="716702" cy="903406"/>
          </a:xfrm>
          <a:prstGeom prst="rect">
            <a:avLst/>
          </a:prstGeom>
          <a:effectLst>
            <a:innerShdw blurRad="63500" dist="50800" dir="13500000">
              <a:prstClr val="black">
                <a:alpha val="50000"/>
              </a:prstClr>
            </a:innerShdw>
          </a:effectLst>
        </p:spPr>
      </p:pic>
      <p:pic>
        <p:nvPicPr>
          <p:cNvPr id="21" name="Picture 20">
            <a:extLst>
              <a:ext uri="{FF2B5EF4-FFF2-40B4-BE49-F238E27FC236}">
                <a16:creationId xmlns:a16="http://schemas.microsoft.com/office/drawing/2014/main" id="{99DC5650-7BC2-48C4-8C0A-8396B23165C5}"/>
              </a:ext>
            </a:extLst>
          </p:cNvPr>
          <p:cNvPicPr>
            <a:picLocks noChangeAspect="1"/>
          </p:cNvPicPr>
          <p:nvPr/>
        </p:nvPicPr>
        <p:blipFill>
          <a:blip r:embed="rId29"/>
          <a:stretch>
            <a:fillRect/>
          </a:stretch>
        </p:blipFill>
        <p:spPr>
          <a:xfrm>
            <a:off x="3709529" y="7234009"/>
            <a:ext cx="838471" cy="827438"/>
          </a:xfrm>
          <a:prstGeom prst="rect">
            <a:avLst/>
          </a:prstGeom>
          <a:effectLst>
            <a:innerShdw blurRad="63500" dist="50800" dir="13500000">
              <a:prstClr val="black">
                <a:alpha val="50000"/>
              </a:prstClr>
            </a:innerShdw>
          </a:effectLst>
        </p:spPr>
      </p:pic>
      <p:pic>
        <p:nvPicPr>
          <p:cNvPr id="22" name="Picture 21">
            <a:extLst>
              <a:ext uri="{FF2B5EF4-FFF2-40B4-BE49-F238E27FC236}">
                <a16:creationId xmlns:a16="http://schemas.microsoft.com/office/drawing/2014/main" id="{E4AEAA20-305C-4B76-AE6D-277787F384C7}"/>
              </a:ext>
            </a:extLst>
          </p:cNvPr>
          <p:cNvPicPr>
            <a:picLocks noChangeAspect="1"/>
          </p:cNvPicPr>
          <p:nvPr/>
        </p:nvPicPr>
        <p:blipFill>
          <a:blip r:embed="rId30"/>
          <a:stretch>
            <a:fillRect/>
          </a:stretch>
        </p:blipFill>
        <p:spPr>
          <a:xfrm>
            <a:off x="5292869" y="7203607"/>
            <a:ext cx="712381" cy="841395"/>
          </a:xfrm>
          <a:prstGeom prst="rect">
            <a:avLst/>
          </a:prstGeom>
          <a:effectLst>
            <a:innerShdw blurRad="63500" dist="50800" dir="13500000">
              <a:prstClr val="black">
                <a:alpha val="50000"/>
              </a:prstClr>
            </a:innerShdw>
          </a:effectLst>
        </p:spPr>
      </p:pic>
      <p:pic>
        <p:nvPicPr>
          <p:cNvPr id="23" name="Picture 22">
            <a:extLst>
              <a:ext uri="{FF2B5EF4-FFF2-40B4-BE49-F238E27FC236}">
                <a16:creationId xmlns:a16="http://schemas.microsoft.com/office/drawing/2014/main" id="{E8746BDD-B62F-47B1-AC7F-B323FBB434E5}"/>
              </a:ext>
            </a:extLst>
          </p:cNvPr>
          <p:cNvPicPr>
            <a:picLocks noChangeAspect="1"/>
          </p:cNvPicPr>
          <p:nvPr/>
        </p:nvPicPr>
        <p:blipFill>
          <a:blip r:embed="rId31"/>
          <a:stretch>
            <a:fillRect/>
          </a:stretch>
        </p:blipFill>
        <p:spPr>
          <a:xfrm>
            <a:off x="6886390" y="7323508"/>
            <a:ext cx="742859" cy="737939"/>
          </a:xfrm>
          <a:prstGeom prst="rect">
            <a:avLst/>
          </a:prstGeom>
          <a:effectLst>
            <a:innerShdw blurRad="63500" dist="50800" dir="13500000">
              <a:prstClr val="black">
                <a:alpha val="50000"/>
              </a:prstClr>
            </a:innerShdw>
          </a:effectLst>
        </p:spPr>
      </p:pic>
      <p:pic>
        <p:nvPicPr>
          <p:cNvPr id="24" name="Picture 23">
            <a:extLst>
              <a:ext uri="{FF2B5EF4-FFF2-40B4-BE49-F238E27FC236}">
                <a16:creationId xmlns:a16="http://schemas.microsoft.com/office/drawing/2014/main" id="{1820F430-67AA-4701-9EA6-AD169E852FBE}"/>
              </a:ext>
            </a:extLst>
          </p:cNvPr>
          <p:cNvPicPr>
            <a:picLocks noChangeAspect="1"/>
          </p:cNvPicPr>
          <p:nvPr/>
        </p:nvPicPr>
        <p:blipFill>
          <a:blip r:embed="rId32"/>
          <a:stretch>
            <a:fillRect/>
          </a:stretch>
        </p:blipFill>
        <p:spPr>
          <a:xfrm>
            <a:off x="574939" y="8870660"/>
            <a:ext cx="861799" cy="873445"/>
          </a:xfrm>
          <a:prstGeom prst="rect">
            <a:avLst/>
          </a:prstGeom>
          <a:effectLst>
            <a:innerShdw blurRad="63500" dist="50800" dir="13500000">
              <a:prstClr val="black">
                <a:alpha val="50000"/>
              </a:prstClr>
            </a:innerShdw>
          </a:effectLst>
        </p:spPr>
      </p:pic>
      <p:pic>
        <p:nvPicPr>
          <p:cNvPr id="25" name="Picture 24">
            <a:extLst>
              <a:ext uri="{FF2B5EF4-FFF2-40B4-BE49-F238E27FC236}">
                <a16:creationId xmlns:a16="http://schemas.microsoft.com/office/drawing/2014/main" id="{EE99162D-B6E7-4469-9CF5-FAFC49755FED}"/>
              </a:ext>
            </a:extLst>
          </p:cNvPr>
          <p:cNvPicPr>
            <a:picLocks noChangeAspect="1"/>
          </p:cNvPicPr>
          <p:nvPr/>
        </p:nvPicPr>
        <p:blipFill>
          <a:blip r:embed="rId33"/>
          <a:stretch>
            <a:fillRect/>
          </a:stretch>
        </p:blipFill>
        <p:spPr>
          <a:xfrm>
            <a:off x="2436811" y="8870660"/>
            <a:ext cx="459777" cy="669578"/>
          </a:xfrm>
          <a:prstGeom prst="rect">
            <a:avLst/>
          </a:prstGeom>
          <a:effectLst>
            <a:innerShdw blurRad="63500" dist="50800" dir="13500000">
              <a:prstClr val="black">
                <a:alpha val="50000"/>
              </a:prstClr>
            </a:innerShdw>
          </a:effectLst>
        </p:spPr>
      </p:pic>
      <p:pic>
        <p:nvPicPr>
          <p:cNvPr id="27" name="Picture 26">
            <a:extLst>
              <a:ext uri="{FF2B5EF4-FFF2-40B4-BE49-F238E27FC236}">
                <a16:creationId xmlns:a16="http://schemas.microsoft.com/office/drawing/2014/main" id="{14D17A67-B960-4B6E-BD48-DD5EDE5340B3}"/>
              </a:ext>
            </a:extLst>
          </p:cNvPr>
          <p:cNvPicPr>
            <a:picLocks noChangeAspect="1"/>
          </p:cNvPicPr>
          <p:nvPr/>
        </p:nvPicPr>
        <p:blipFill>
          <a:blip r:embed="rId34"/>
          <a:stretch>
            <a:fillRect/>
          </a:stretch>
        </p:blipFill>
        <p:spPr>
          <a:xfrm>
            <a:off x="3627359" y="8870660"/>
            <a:ext cx="946671" cy="628321"/>
          </a:xfrm>
          <a:prstGeom prst="rect">
            <a:avLst/>
          </a:prstGeom>
          <a:effectLst>
            <a:innerShdw blurRad="63500" dist="50800" dir="13500000">
              <a:prstClr val="black">
                <a:alpha val="50000"/>
              </a:prstClr>
            </a:innerShdw>
          </a:effectLst>
        </p:spPr>
      </p:pic>
      <p:pic>
        <p:nvPicPr>
          <p:cNvPr id="7168" name="Picture 7167">
            <a:extLst>
              <a:ext uri="{FF2B5EF4-FFF2-40B4-BE49-F238E27FC236}">
                <a16:creationId xmlns:a16="http://schemas.microsoft.com/office/drawing/2014/main" id="{0A1DF32E-001A-430B-B3D5-E3732B4FD141}"/>
              </a:ext>
            </a:extLst>
          </p:cNvPr>
          <p:cNvPicPr>
            <a:picLocks noChangeAspect="1"/>
          </p:cNvPicPr>
          <p:nvPr/>
        </p:nvPicPr>
        <p:blipFill>
          <a:blip r:embed="rId35"/>
          <a:stretch>
            <a:fillRect/>
          </a:stretch>
        </p:blipFill>
        <p:spPr>
          <a:xfrm>
            <a:off x="5342511" y="8857591"/>
            <a:ext cx="867696" cy="867696"/>
          </a:xfrm>
          <a:prstGeom prst="rect">
            <a:avLst/>
          </a:prstGeom>
          <a:effectLst>
            <a:innerShdw blurRad="63500" dist="50800" dir="13500000">
              <a:prstClr val="black">
                <a:alpha val="50000"/>
              </a:prstClr>
            </a:innerShdw>
          </a:effectLst>
        </p:spPr>
      </p:pic>
      <p:pic>
        <p:nvPicPr>
          <p:cNvPr id="7169" name="Picture 7168">
            <a:extLst>
              <a:ext uri="{FF2B5EF4-FFF2-40B4-BE49-F238E27FC236}">
                <a16:creationId xmlns:a16="http://schemas.microsoft.com/office/drawing/2014/main" id="{8FF986C0-35D7-41D0-BBB0-6277CE812C0B}"/>
              </a:ext>
            </a:extLst>
          </p:cNvPr>
          <p:cNvPicPr>
            <a:picLocks noChangeAspect="1"/>
          </p:cNvPicPr>
          <p:nvPr/>
        </p:nvPicPr>
        <p:blipFill>
          <a:blip r:embed="rId36"/>
          <a:stretch>
            <a:fillRect/>
          </a:stretch>
        </p:blipFill>
        <p:spPr>
          <a:xfrm>
            <a:off x="6836700" y="8889760"/>
            <a:ext cx="921183" cy="803357"/>
          </a:xfrm>
          <a:prstGeom prst="rect">
            <a:avLst/>
          </a:prstGeom>
          <a:effectLst>
            <a:innerShdw blurRad="63500" dist="50800" dir="13500000">
              <a:prstClr val="black">
                <a:alpha val="50000"/>
              </a:prstClr>
            </a:innerShdw>
          </a:effectLst>
        </p:spPr>
      </p:pic>
      <p:sp>
        <p:nvSpPr>
          <p:cNvPr id="126" name="TextBox 125">
            <a:extLst>
              <a:ext uri="{FF2B5EF4-FFF2-40B4-BE49-F238E27FC236}">
                <a16:creationId xmlns:a16="http://schemas.microsoft.com/office/drawing/2014/main" id="{98F965F4-D250-47E3-8D68-26020C1B5B97}"/>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226959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1F396977-25F9-4348-8FC0-4C3A7D754227}"/>
              </a:ext>
            </a:extLst>
          </p:cNvPr>
          <p:cNvSpPr/>
          <p:nvPr/>
        </p:nvSpPr>
        <p:spPr>
          <a:xfrm>
            <a:off x="33276" y="-45877"/>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A86F17E-5F37-4DA7-9CE6-74D35A429748}"/>
              </a:ext>
            </a:extLst>
          </p:cNvPr>
          <p:cNvSpPr/>
          <p:nvPr/>
        </p:nvSpPr>
        <p:spPr>
          <a:xfrm>
            <a:off x="1903895" y="4035457"/>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0" name="Rectangle 69">
            <a:extLst>
              <a:ext uri="{FF2B5EF4-FFF2-40B4-BE49-F238E27FC236}">
                <a16:creationId xmlns:a16="http://schemas.microsoft.com/office/drawing/2014/main" id="{1FF93D5C-895F-4012-AC17-46E17397F9AD}"/>
              </a:ext>
            </a:extLst>
          </p:cNvPr>
          <p:cNvSpPr/>
          <p:nvPr/>
        </p:nvSpPr>
        <p:spPr>
          <a:xfrm>
            <a:off x="3456949" y="559592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1" name="Rectangle 70">
            <a:extLst>
              <a:ext uri="{FF2B5EF4-FFF2-40B4-BE49-F238E27FC236}">
                <a16:creationId xmlns:a16="http://schemas.microsoft.com/office/drawing/2014/main" id="{DC8178B2-AE04-45B1-826B-169464B6CE79}"/>
              </a:ext>
            </a:extLst>
          </p:cNvPr>
          <p:cNvSpPr/>
          <p:nvPr/>
        </p:nvSpPr>
        <p:spPr>
          <a:xfrm>
            <a:off x="5061663" y="900469"/>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0FFA397F-BE53-4B6B-8CD4-A106D07AE6AC}"/>
              </a:ext>
            </a:extLst>
          </p:cNvPr>
          <p:cNvSpPr/>
          <p:nvPr/>
        </p:nvSpPr>
        <p:spPr>
          <a:xfrm>
            <a:off x="5086913" y="8752102"/>
            <a:ext cx="130747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3" name="Rectangle 72">
            <a:extLst>
              <a:ext uri="{FF2B5EF4-FFF2-40B4-BE49-F238E27FC236}">
                <a16:creationId xmlns:a16="http://schemas.microsoft.com/office/drawing/2014/main" id="{0D8C81E6-1671-4955-A3CD-D631F1CFE5C7}"/>
              </a:ext>
            </a:extLst>
          </p:cNvPr>
          <p:cNvSpPr/>
          <p:nvPr/>
        </p:nvSpPr>
        <p:spPr>
          <a:xfrm>
            <a:off x="6597139" y="7152084"/>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4" name="Rectangle 73">
            <a:extLst>
              <a:ext uri="{FF2B5EF4-FFF2-40B4-BE49-F238E27FC236}">
                <a16:creationId xmlns:a16="http://schemas.microsoft.com/office/drawing/2014/main" id="{22A30EB7-80F9-43BD-8C74-CFDD67B762E6}"/>
              </a:ext>
            </a:extLst>
          </p:cNvPr>
          <p:cNvSpPr/>
          <p:nvPr/>
        </p:nvSpPr>
        <p:spPr>
          <a:xfrm>
            <a:off x="6597139" y="559592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7" name="Rectangle 76">
            <a:extLst>
              <a:ext uri="{FF2B5EF4-FFF2-40B4-BE49-F238E27FC236}">
                <a16:creationId xmlns:a16="http://schemas.microsoft.com/office/drawing/2014/main" id="{8C9F4041-DFE4-4281-ADC6-6B77915EC7D2}"/>
              </a:ext>
            </a:extLst>
          </p:cNvPr>
          <p:cNvSpPr/>
          <p:nvPr/>
        </p:nvSpPr>
        <p:spPr>
          <a:xfrm>
            <a:off x="6597139" y="2514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7" name="Rectangle 156">
            <a:extLst>
              <a:ext uri="{FF2B5EF4-FFF2-40B4-BE49-F238E27FC236}">
                <a16:creationId xmlns:a16="http://schemas.microsoft.com/office/drawing/2014/main" id="{537E55DD-3B2C-43CF-9F4C-7B10BDB34500}"/>
              </a:ext>
            </a:extLst>
          </p:cNvPr>
          <p:cNvSpPr/>
          <p:nvPr/>
        </p:nvSpPr>
        <p:spPr>
          <a:xfrm>
            <a:off x="3473917" y="8752102"/>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8" name="Rectangle 157">
            <a:extLst>
              <a:ext uri="{FF2B5EF4-FFF2-40B4-BE49-F238E27FC236}">
                <a16:creationId xmlns:a16="http://schemas.microsoft.com/office/drawing/2014/main" id="{9AD9BC3B-21F6-4E40-86CF-A84415203330}"/>
              </a:ext>
            </a:extLst>
          </p:cNvPr>
          <p:cNvSpPr/>
          <p:nvPr/>
        </p:nvSpPr>
        <p:spPr>
          <a:xfrm>
            <a:off x="5032725" y="5595920"/>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3473917" y="900469"/>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5032725" y="4035457"/>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6597139" y="90046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62" name="Rectangle 161">
            <a:extLst>
              <a:ext uri="{FF2B5EF4-FFF2-40B4-BE49-F238E27FC236}">
                <a16:creationId xmlns:a16="http://schemas.microsoft.com/office/drawing/2014/main" id="{84A0D0ED-EEED-422F-8C9D-8A3F9B5950C5}"/>
              </a:ext>
            </a:extLst>
          </p:cNvPr>
          <p:cNvSpPr/>
          <p:nvPr/>
        </p:nvSpPr>
        <p:spPr>
          <a:xfrm>
            <a:off x="339480" y="5595920"/>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1913541" y="900469"/>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147" name="Rectangle 146">
            <a:extLst>
              <a:ext uri="{FF2B5EF4-FFF2-40B4-BE49-F238E27FC236}">
                <a16:creationId xmlns:a16="http://schemas.microsoft.com/office/drawing/2014/main" id="{A6227795-99AB-4988-A8BD-90367928AB38}"/>
              </a:ext>
            </a:extLst>
          </p:cNvPr>
          <p:cNvSpPr/>
          <p:nvPr/>
        </p:nvSpPr>
        <p:spPr>
          <a:xfrm>
            <a:off x="3468310" y="7152084"/>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41" name="Rectangle 140">
            <a:extLst>
              <a:ext uri="{FF2B5EF4-FFF2-40B4-BE49-F238E27FC236}">
                <a16:creationId xmlns:a16="http://schemas.microsoft.com/office/drawing/2014/main" id="{8BE5A256-28C3-420C-8F5A-7D28EFAD418A}"/>
              </a:ext>
            </a:extLst>
          </p:cNvPr>
          <p:cNvSpPr/>
          <p:nvPr/>
        </p:nvSpPr>
        <p:spPr>
          <a:xfrm>
            <a:off x="1903895" y="7152084"/>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3449229" y="4035457"/>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8" name="Rectangle 137">
            <a:extLst>
              <a:ext uri="{FF2B5EF4-FFF2-40B4-BE49-F238E27FC236}">
                <a16:creationId xmlns:a16="http://schemas.microsoft.com/office/drawing/2014/main" id="{B8A2043C-03CC-4B4C-9922-6ADBD76368E3}"/>
              </a:ext>
            </a:extLst>
          </p:cNvPr>
          <p:cNvSpPr/>
          <p:nvPr/>
        </p:nvSpPr>
        <p:spPr>
          <a:xfrm>
            <a:off x="339480" y="8752102"/>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9" name="Rectangle 138">
            <a:extLst>
              <a:ext uri="{FF2B5EF4-FFF2-40B4-BE49-F238E27FC236}">
                <a16:creationId xmlns:a16="http://schemas.microsoft.com/office/drawing/2014/main" id="{CFE0327A-2B8D-4B69-AEE6-17C4AEACB37C}"/>
              </a:ext>
            </a:extLst>
          </p:cNvPr>
          <p:cNvSpPr/>
          <p:nvPr/>
        </p:nvSpPr>
        <p:spPr>
          <a:xfrm>
            <a:off x="1913541" y="8752102"/>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913541" y="2505531"/>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 name="Rectangle 5">
            <a:extLst>
              <a:ext uri="{FF2B5EF4-FFF2-40B4-BE49-F238E27FC236}">
                <a16:creationId xmlns:a16="http://schemas.microsoft.com/office/drawing/2014/main" id="{5D63F466-72AB-47B0-A2B3-EA3F28AD9255}"/>
              </a:ext>
            </a:extLst>
          </p:cNvPr>
          <p:cNvSpPr/>
          <p:nvPr/>
        </p:nvSpPr>
        <p:spPr>
          <a:xfrm>
            <a:off x="339480" y="900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BD78037-49B9-42B9-BFFF-690C41B12829}"/>
              </a:ext>
            </a:extLst>
          </p:cNvPr>
          <p:cNvSpPr/>
          <p:nvPr/>
        </p:nvSpPr>
        <p:spPr>
          <a:xfrm>
            <a:off x="-14104" y="250597"/>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LOGOs</a:t>
            </a:r>
          </a:p>
        </p:txBody>
      </p:sp>
      <p:sp>
        <p:nvSpPr>
          <p:cNvPr id="61" name="Rectangle 60">
            <a:extLst>
              <a:ext uri="{FF2B5EF4-FFF2-40B4-BE49-F238E27FC236}">
                <a16:creationId xmlns:a16="http://schemas.microsoft.com/office/drawing/2014/main" id="{1E87BB0B-F1E2-4D3E-867B-5512E987D053}"/>
              </a:ext>
            </a:extLst>
          </p:cNvPr>
          <p:cNvSpPr/>
          <p:nvPr/>
        </p:nvSpPr>
        <p:spPr>
          <a:xfrm>
            <a:off x="6597139" y="4035457"/>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2" name="Rectangle 61">
            <a:extLst>
              <a:ext uri="{FF2B5EF4-FFF2-40B4-BE49-F238E27FC236}">
                <a16:creationId xmlns:a16="http://schemas.microsoft.com/office/drawing/2014/main" id="{11F89531-C9B0-4A24-92FF-756F31023038}"/>
              </a:ext>
            </a:extLst>
          </p:cNvPr>
          <p:cNvSpPr/>
          <p:nvPr/>
        </p:nvSpPr>
        <p:spPr>
          <a:xfrm>
            <a:off x="339480" y="4035457"/>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4" name="Rectangle 63">
            <a:extLst>
              <a:ext uri="{FF2B5EF4-FFF2-40B4-BE49-F238E27FC236}">
                <a16:creationId xmlns:a16="http://schemas.microsoft.com/office/drawing/2014/main" id="{A698982A-8A67-4582-B195-4786A7C4C458}"/>
              </a:ext>
            </a:extLst>
          </p:cNvPr>
          <p:cNvSpPr/>
          <p:nvPr/>
        </p:nvSpPr>
        <p:spPr>
          <a:xfrm>
            <a:off x="5061663" y="2505531"/>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5" name="Rectangle 64">
            <a:extLst>
              <a:ext uri="{FF2B5EF4-FFF2-40B4-BE49-F238E27FC236}">
                <a16:creationId xmlns:a16="http://schemas.microsoft.com/office/drawing/2014/main" id="{EDF6EF33-9DF1-45A0-9CF6-38FBC4E9399F}"/>
              </a:ext>
            </a:extLst>
          </p:cNvPr>
          <p:cNvSpPr/>
          <p:nvPr/>
        </p:nvSpPr>
        <p:spPr>
          <a:xfrm>
            <a:off x="3473917" y="2505531"/>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6" name="Rectangle 65">
            <a:extLst>
              <a:ext uri="{FF2B5EF4-FFF2-40B4-BE49-F238E27FC236}">
                <a16:creationId xmlns:a16="http://schemas.microsoft.com/office/drawing/2014/main" id="{56B2FAD7-CA90-451F-9E05-EA282D150601}"/>
              </a:ext>
            </a:extLst>
          </p:cNvPr>
          <p:cNvSpPr/>
          <p:nvPr/>
        </p:nvSpPr>
        <p:spPr>
          <a:xfrm>
            <a:off x="339480" y="2505531"/>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7" name="Rectangle 66">
            <a:extLst>
              <a:ext uri="{FF2B5EF4-FFF2-40B4-BE49-F238E27FC236}">
                <a16:creationId xmlns:a16="http://schemas.microsoft.com/office/drawing/2014/main" id="{08A4485E-DFAA-40F5-B47C-12CA080EF094}"/>
              </a:ext>
            </a:extLst>
          </p:cNvPr>
          <p:cNvSpPr/>
          <p:nvPr/>
        </p:nvSpPr>
        <p:spPr>
          <a:xfrm>
            <a:off x="6597139" y="8752102"/>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69" name="Rectangle 68">
            <a:extLst>
              <a:ext uri="{FF2B5EF4-FFF2-40B4-BE49-F238E27FC236}">
                <a16:creationId xmlns:a16="http://schemas.microsoft.com/office/drawing/2014/main" id="{407FFBA7-0C1B-495D-8972-24D349AA00A2}"/>
              </a:ext>
            </a:extLst>
          </p:cNvPr>
          <p:cNvSpPr/>
          <p:nvPr/>
        </p:nvSpPr>
        <p:spPr>
          <a:xfrm>
            <a:off x="1864153" y="561083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8" name="Rectangle 77">
            <a:extLst>
              <a:ext uri="{FF2B5EF4-FFF2-40B4-BE49-F238E27FC236}">
                <a16:creationId xmlns:a16="http://schemas.microsoft.com/office/drawing/2014/main" id="{E039F1A7-2675-4E7F-AE70-00021D9A0B99}"/>
              </a:ext>
            </a:extLst>
          </p:cNvPr>
          <p:cNvSpPr/>
          <p:nvPr/>
        </p:nvSpPr>
        <p:spPr>
          <a:xfrm>
            <a:off x="339480" y="7152084"/>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79" name="Rectangle 78">
            <a:extLst>
              <a:ext uri="{FF2B5EF4-FFF2-40B4-BE49-F238E27FC236}">
                <a16:creationId xmlns:a16="http://schemas.microsoft.com/office/drawing/2014/main" id="{6F09F5E3-80B4-4848-AB04-87C61B2A2104}"/>
              </a:ext>
            </a:extLst>
          </p:cNvPr>
          <p:cNvSpPr/>
          <p:nvPr/>
        </p:nvSpPr>
        <p:spPr>
          <a:xfrm>
            <a:off x="5032725" y="7152084"/>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sp>
        <p:nvSpPr>
          <p:cNvPr id="9" name="TextBox 8">
            <a:extLst>
              <a:ext uri="{FF2B5EF4-FFF2-40B4-BE49-F238E27FC236}">
                <a16:creationId xmlns:a16="http://schemas.microsoft.com/office/drawing/2014/main" id="{FE109C20-ADF3-4F92-8245-F7C026BAC0D7}"/>
              </a:ext>
            </a:extLst>
          </p:cNvPr>
          <p:cNvSpPr txBox="1"/>
          <p:nvPr/>
        </p:nvSpPr>
        <p:spPr>
          <a:xfrm>
            <a:off x="339480" y="894032"/>
            <a:ext cx="1326495" cy="830997"/>
          </a:xfrm>
          <a:prstGeom prst="rect">
            <a:avLst/>
          </a:prstGeom>
          <a:noFill/>
          <a:effectLst>
            <a:innerShdw blurRad="63500" dist="50800" dir="13500000">
              <a:prstClr val="black">
                <a:alpha val="50000"/>
              </a:prstClr>
            </a:innerShdw>
          </a:effectLst>
        </p:spPr>
        <p:txBody>
          <a:bodyPr wrap="square" rtlCol="0">
            <a:spAutoFit/>
          </a:bodyPr>
          <a:lstStyle/>
          <a:p>
            <a:pPr algn="ctr"/>
            <a:r>
              <a:rPr lang="en-US" sz="1200" dirty="0">
                <a:solidFill>
                  <a:schemeClr val="bg1"/>
                </a:solidFill>
                <a:latin typeface="+mj-lt"/>
              </a:rPr>
              <a:t>The Georgia Aryan Brotherhood is a racist prison gang based in Georgia. </a:t>
            </a:r>
            <a:endParaRPr lang="en-US" sz="1000" dirty="0">
              <a:solidFill>
                <a:schemeClr val="bg1"/>
              </a:solidFill>
              <a:latin typeface="+mj-lt"/>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691DC385-14DD-42D0-B19A-B284F7868790}"/>
              </a:ext>
            </a:extLst>
          </p:cNvPr>
          <p:cNvSpPr/>
          <p:nvPr/>
        </p:nvSpPr>
        <p:spPr>
          <a:xfrm>
            <a:off x="1910945" y="894032"/>
            <a:ext cx="1353410" cy="138499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mj-lt"/>
              </a:rPr>
              <a:t>Golden State Solidarity (also known as Golden State Skinheads) is a California-based racist skinhead group.</a:t>
            </a:r>
            <a:endParaRPr lang="en-US" sz="700" i="0" dirty="0">
              <a:solidFill>
                <a:schemeClr val="bg1"/>
              </a:solidFill>
              <a:effectLst/>
              <a:latin typeface="+mj-lt"/>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B56D0582-BA0B-4864-95B1-B14462135EEB}"/>
              </a:ext>
            </a:extLst>
          </p:cNvPr>
          <p:cNvSpPr/>
          <p:nvPr/>
        </p:nvSpPr>
        <p:spPr>
          <a:xfrm>
            <a:off x="3480313" y="894032"/>
            <a:ext cx="1353410" cy="1015663"/>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mj-lt"/>
              </a:rPr>
              <a:t>The Hammerskins are a large racist skinhead gang with a history of violence.</a:t>
            </a:r>
            <a:endParaRPr lang="en-US" sz="1000" i="0" dirty="0">
              <a:solidFill>
                <a:schemeClr val="bg1"/>
              </a:solidFill>
              <a:effectLst/>
              <a:latin typeface="+mj-lt"/>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F0617E07-76E8-48DD-9DA3-2DDA2F116C3B}"/>
              </a:ext>
            </a:extLst>
          </p:cNvPr>
          <p:cNvSpPr/>
          <p:nvPr/>
        </p:nvSpPr>
        <p:spPr>
          <a:xfrm>
            <a:off x="5012183" y="894032"/>
            <a:ext cx="1411464"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Hated is a racist skinhead group active in New Jersey, Florida, and elsewhere.</a:t>
            </a:r>
            <a:endParaRPr lang="en-US" sz="1000" dirty="0">
              <a:solidFill>
                <a:schemeClr val="bg1"/>
              </a:solidFill>
              <a:latin typeface="+mj-lt"/>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DFF350EA-FADE-475B-81D4-970A14896B78}"/>
              </a:ext>
            </a:extLst>
          </p:cNvPr>
          <p:cNvSpPr/>
          <p:nvPr/>
        </p:nvSpPr>
        <p:spPr>
          <a:xfrm>
            <a:off x="6624222" y="894032"/>
            <a:ext cx="1366975"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ea typeface="Tahoma" panose="020B0604030504040204" pitchFamily="34" charset="0"/>
                <a:cs typeface="Tahoma" panose="020B0604030504040204" pitchFamily="34" charset="0"/>
              </a:rPr>
              <a:t>Identity Evropa was one of the most active white supremacist groups in the U.S. from 2016-19. </a:t>
            </a:r>
          </a:p>
        </p:txBody>
      </p:sp>
      <p:sp>
        <p:nvSpPr>
          <p:cNvPr id="32" name="Rectangle 31">
            <a:extLst>
              <a:ext uri="{FF2B5EF4-FFF2-40B4-BE49-F238E27FC236}">
                <a16:creationId xmlns:a16="http://schemas.microsoft.com/office/drawing/2014/main" id="{ACA808DF-D023-45C5-9E5F-E52E23702724}"/>
              </a:ext>
            </a:extLst>
          </p:cNvPr>
          <p:cNvSpPr/>
          <p:nvPr/>
        </p:nvSpPr>
        <p:spPr>
          <a:xfrm>
            <a:off x="333252" y="2529516"/>
            <a:ext cx="1446725"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Indiana Aryan Brotherhood is a large white supremacist prison gang based in Indiana. </a:t>
            </a:r>
          </a:p>
        </p:txBody>
      </p:sp>
      <p:sp>
        <p:nvSpPr>
          <p:cNvPr id="33" name="Rectangle 32">
            <a:extLst>
              <a:ext uri="{FF2B5EF4-FFF2-40B4-BE49-F238E27FC236}">
                <a16:creationId xmlns:a16="http://schemas.microsoft.com/office/drawing/2014/main" id="{FC7F26E9-497A-41B0-B8D2-3F987D2DDC50}"/>
              </a:ext>
            </a:extLst>
          </p:cNvPr>
          <p:cNvSpPr/>
          <p:nvPr/>
        </p:nvSpPr>
        <p:spPr>
          <a:xfrm>
            <a:off x="1868993" y="2529516"/>
            <a:ext cx="1377268"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Inland Empire Skinheads (IES) are a racist skinhead group based in southern California.</a:t>
            </a:r>
          </a:p>
        </p:txBody>
      </p:sp>
      <p:sp>
        <p:nvSpPr>
          <p:cNvPr id="34" name="Rectangle 33">
            <a:extLst>
              <a:ext uri="{FF2B5EF4-FFF2-40B4-BE49-F238E27FC236}">
                <a16:creationId xmlns:a16="http://schemas.microsoft.com/office/drawing/2014/main" id="{77FBCF57-7C92-4BA1-BCFD-74176B07DE6A}"/>
              </a:ext>
            </a:extLst>
          </p:cNvPr>
          <p:cNvSpPr/>
          <p:nvPr/>
        </p:nvSpPr>
        <p:spPr>
          <a:xfrm>
            <a:off x="3479814" y="2529516"/>
            <a:ext cx="1326825"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Keystone State Skinheads are a regional racist skinhead gang based in Pennsylvania.</a:t>
            </a:r>
          </a:p>
        </p:txBody>
      </p:sp>
      <p:sp>
        <p:nvSpPr>
          <p:cNvPr id="98" name="Rectangle 97">
            <a:extLst>
              <a:ext uri="{FF2B5EF4-FFF2-40B4-BE49-F238E27FC236}">
                <a16:creationId xmlns:a16="http://schemas.microsoft.com/office/drawing/2014/main" id="{D3D05888-4BFA-46F3-A6DF-6EA5CF164E02}"/>
              </a:ext>
            </a:extLst>
          </p:cNvPr>
          <p:cNvSpPr/>
          <p:nvPr/>
        </p:nvSpPr>
        <p:spPr>
          <a:xfrm>
            <a:off x="5053875" y="2529516"/>
            <a:ext cx="1353664"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League of the South is a neo-Confederate white supremacist group.   </a:t>
            </a:r>
            <a:endParaRPr lang="en-US" sz="1000" dirty="0">
              <a:solidFill>
                <a:schemeClr val="bg1"/>
              </a:solidFill>
              <a:latin typeface="+mj-lt"/>
            </a:endParaRPr>
          </a:p>
        </p:txBody>
      </p:sp>
      <p:sp>
        <p:nvSpPr>
          <p:cNvPr id="99" name="Rectangle 98">
            <a:extLst>
              <a:ext uri="{FF2B5EF4-FFF2-40B4-BE49-F238E27FC236}">
                <a16:creationId xmlns:a16="http://schemas.microsoft.com/office/drawing/2014/main" id="{E72B69B4-7F3C-4210-ACE0-71A8AB56B813}"/>
              </a:ext>
            </a:extLst>
          </p:cNvPr>
          <p:cNvSpPr/>
          <p:nvPr/>
        </p:nvSpPr>
        <p:spPr>
          <a:xfrm>
            <a:off x="6608354" y="2529516"/>
            <a:ext cx="1321507"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Mississippi Aryan Brotherhood is a large racist prison gang based in the Mississippi state prison system.</a:t>
            </a:r>
            <a:endParaRPr lang="en-US" sz="1000" dirty="0">
              <a:solidFill>
                <a:schemeClr val="bg1"/>
              </a:solidFill>
              <a:latin typeface="+mj-lt"/>
            </a:endParaRPr>
          </a:p>
        </p:txBody>
      </p:sp>
      <p:sp>
        <p:nvSpPr>
          <p:cNvPr id="37" name="Rectangle 36">
            <a:extLst>
              <a:ext uri="{FF2B5EF4-FFF2-40B4-BE49-F238E27FC236}">
                <a16:creationId xmlns:a16="http://schemas.microsoft.com/office/drawing/2014/main" id="{F3399225-A450-43D6-8F2F-F2853A1448BE}"/>
              </a:ext>
            </a:extLst>
          </p:cNvPr>
          <p:cNvSpPr/>
          <p:nvPr/>
        </p:nvSpPr>
        <p:spPr>
          <a:xfrm>
            <a:off x="352138" y="4060831"/>
            <a:ext cx="1300356"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National Alliance was the largest neo-Nazi group in the US in the 1990s but no more. </a:t>
            </a:r>
          </a:p>
        </p:txBody>
      </p:sp>
      <p:sp>
        <p:nvSpPr>
          <p:cNvPr id="38" name="Rectangle 37">
            <a:extLst>
              <a:ext uri="{FF2B5EF4-FFF2-40B4-BE49-F238E27FC236}">
                <a16:creationId xmlns:a16="http://schemas.microsoft.com/office/drawing/2014/main" id="{9BDB43BB-7251-48E8-B0AF-61D127D0C857}"/>
              </a:ext>
            </a:extLst>
          </p:cNvPr>
          <p:cNvSpPr/>
          <p:nvPr/>
        </p:nvSpPr>
        <p:spPr>
          <a:xfrm>
            <a:off x="3436407" y="4060831"/>
            <a:ext cx="1353264"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National Socialist Legion is a small neo-Nazi group that originated in 2018.</a:t>
            </a:r>
            <a:endParaRPr lang="en-US" sz="1000" dirty="0">
              <a:solidFill>
                <a:schemeClr val="bg1"/>
              </a:solidFill>
              <a:latin typeface="+mj-lt"/>
            </a:endParaRPr>
          </a:p>
        </p:txBody>
      </p:sp>
      <p:sp>
        <p:nvSpPr>
          <p:cNvPr id="40" name="Rectangle 39">
            <a:extLst>
              <a:ext uri="{FF2B5EF4-FFF2-40B4-BE49-F238E27FC236}">
                <a16:creationId xmlns:a16="http://schemas.microsoft.com/office/drawing/2014/main" id="{DB9AE833-C023-486E-A97B-29B8A6CF533C}"/>
              </a:ext>
            </a:extLst>
          </p:cNvPr>
          <p:cNvSpPr/>
          <p:nvPr/>
        </p:nvSpPr>
        <p:spPr>
          <a:xfrm>
            <a:off x="6597139" y="4060831"/>
            <a:ext cx="1316504"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New Aryan Empire is an Arkansas-based white supremacist prison gang.</a:t>
            </a:r>
            <a:endParaRPr lang="en-US" sz="1000" dirty="0">
              <a:solidFill>
                <a:schemeClr val="bg1"/>
              </a:solidFill>
              <a:latin typeface="+mj-lt"/>
            </a:endParaRPr>
          </a:p>
        </p:txBody>
      </p:sp>
      <p:sp>
        <p:nvSpPr>
          <p:cNvPr id="41" name="Rectangle 40">
            <a:extLst>
              <a:ext uri="{FF2B5EF4-FFF2-40B4-BE49-F238E27FC236}">
                <a16:creationId xmlns:a16="http://schemas.microsoft.com/office/drawing/2014/main" id="{6A346CE9-A975-4A5E-879F-A8FE0831C399}"/>
              </a:ext>
            </a:extLst>
          </p:cNvPr>
          <p:cNvSpPr/>
          <p:nvPr/>
        </p:nvSpPr>
        <p:spPr>
          <a:xfrm>
            <a:off x="270184" y="5565383"/>
            <a:ext cx="1503419" cy="1446550"/>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latin typeface="+mj-lt"/>
              </a:rPr>
              <a:t>The New Black Panther Party for Self Defense (not related to the original BPP) is the most extreme organized racist and anti-Semitic Af. Am, group in the US.</a:t>
            </a:r>
          </a:p>
        </p:txBody>
      </p:sp>
      <p:sp>
        <p:nvSpPr>
          <p:cNvPr id="42" name="Rectangle 41">
            <a:extLst>
              <a:ext uri="{FF2B5EF4-FFF2-40B4-BE49-F238E27FC236}">
                <a16:creationId xmlns:a16="http://schemas.microsoft.com/office/drawing/2014/main" id="{EEB89213-029B-4435-9FFF-65602E10436B}"/>
              </a:ext>
            </a:extLst>
          </p:cNvPr>
          <p:cNvSpPr/>
          <p:nvPr/>
        </p:nvSpPr>
        <p:spPr>
          <a:xfrm>
            <a:off x="1798343" y="5565383"/>
            <a:ext cx="1503419"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"Northwest American Republic" is a fictional construct created by Harold Covington, a fringe figure in the neo-Nazi movement. </a:t>
            </a:r>
          </a:p>
        </p:txBody>
      </p:sp>
      <p:sp>
        <p:nvSpPr>
          <p:cNvPr id="44" name="Rectangle 43">
            <a:extLst>
              <a:ext uri="{FF2B5EF4-FFF2-40B4-BE49-F238E27FC236}">
                <a16:creationId xmlns:a16="http://schemas.microsoft.com/office/drawing/2014/main" id="{F91D0A42-7EDE-42FC-B0A0-59DF46A394CA}"/>
              </a:ext>
            </a:extLst>
          </p:cNvPr>
          <p:cNvSpPr/>
          <p:nvPr/>
        </p:nvSpPr>
        <p:spPr>
          <a:xfrm>
            <a:off x="3468310" y="5559801"/>
            <a:ext cx="1391628"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National Socialist Movement (NSM) is a longstanding neo-Nazi group.</a:t>
            </a:r>
          </a:p>
        </p:txBody>
      </p:sp>
      <p:sp>
        <p:nvSpPr>
          <p:cNvPr id="45" name="Rectangle 44">
            <a:extLst>
              <a:ext uri="{FF2B5EF4-FFF2-40B4-BE49-F238E27FC236}">
                <a16:creationId xmlns:a16="http://schemas.microsoft.com/office/drawing/2014/main" id="{89E83743-456D-440A-AC1B-863BAD5EF7FA}"/>
              </a:ext>
            </a:extLst>
          </p:cNvPr>
          <p:cNvSpPr/>
          <p:nvPr/>
        </p:nvSpPr>
        <p:spPr>
          <a:xfrm>
            <a:off x="5004448" y="5565383"/>
            <a:ext cx="1368426"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Ohio Aryan Brotherhood is a longstanding white supremacist prison gang based in the Ohio prison system.</a:t>
            </a:r>
          </a:p>
        </p:txBody>
      </p:sp>
      <p:sp>
        <p:nvSpPr>
          <p:cNvPr id="47" name="Rectangle 46">
            <a:extLst>
              <a:ext uri="{FF2B5EF4-FFF2-40B4-BE49-F238E27FC236}">
                <a16:creationId xmlns:a16="http://schemas.microsoft.com/office/drawing/2014/main" id="{467A76C1-7789-4030-92D3-36709B5CFA49}"/>
              </a:ext>
            </a:extLst>
          </p:cNvPr>
          <p:cNvSpPr/>
          <p:nvPr/>
        </p:nvSpPr>
        <p:spPr>
          <a:xfrm>
            <a:off x="6587651" y="5565598"/>
            <a:ext cx="1427564"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Oklahoma Aryan Brotherhood is one of several white supremacist prison gangs in the Oklahoma prison system.</a:t>
            </a:r>
          </a:p>
        </p:txBody>
      </p:sp>
      <p:sp>
        <p:nvSpPr>
          <p:cNvPr id="48" name="Rectangle 47">
            <a:extLst>
              <a:ext uri="{FF2B5EF4-FFF2-40B4-BE49-F238E27FC236}">
                <a16:creationId xmlns:a16="http://schemas.microsoft.com/office/drawing/2014/main" id="{415C2181-0202-43A3-912D-6FA6ABC7E1FE}"/>
              </a:ext>
            </a:extLst>
          </p:cNvPr>
          <p:cNvSpPr/>
          <p:nvPr/>
        </p:nvSpPr>
        <p:spPr>
          <a:xfrm>
            <a:off x="376960" y="7192530"/>
            <a:ext cx="1154178"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Patriot Front is a white supremacist group in the United States.</a:t>
            </a:r>
            <a:endParaRPr lang="en-US" sz="1000" dirty="0">
              <a:solidFill>
                <a:schemeClr val="bg1"/>
              </a:solidFill>
              <a:latin typeface="+mj-lt"/>
            </a:endParaRPr>
          </a:p>
        </p:txBody>
      </p:sp>
      <p:sp>
        <p:nvSpPr>
          <p:cNvPr id="49" name="Rectangle 48">
            <a:extLst>
              <a:ext uri="{FF2B5EF4-FFF2-40B4-BE49-F238E27FC236}">
                <a16:creationId xmlns:a16="http://schemas.microsoft.com/office/drawing/2014/main" id="{EF3E201E-BA78-4D6C-BBD5-F595667B9ABC}"/>
              </a:ext>
            </a:extLst>
          </p:cNvPr>
          <p:cNvSpPr/>
          <p:nvPr/>
        </p:nvSpPr>
        <p:spPr>
          <a:xfrm>
            <a:off x="1903894" y="7166667"/>
            <a:ext cx="1418953"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Peckerwood Midwest is a white supremacist gang based in Missouri, active both in prisons and on the streets.</a:t>
            </a:r>
          </a:p>
        </p:txBody>
      </p:sp>
      <p:sp>
        <p:nvSpPr>
          <p:cNvPr id="50" name="Rectangle 49">
            <a:extLst>
              <a:ext uri="{FF2B5EF4-FFF2-40B4-BE49-F238E27FC236}">
                <a16:creationId xmlns:a16="http://schemas.microsoft.com/office/drawing/2014/main" id="{4FA891C2-068C-45C6-A9E4-054670FEA698}"/>
              </a:ext>
            </a:extLst>
          </p:cNvPr>
          <p:cNvSpPr/>
          <p:nvPr/>
        </p:nvSpPr>
        <p:spPr>
          <a:xfrm>
            <a:off x="3425531" y="7187923"/>
            <a:ext cx="1404440"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Public Enemy Number 1 is a large white supremacist gang based in the prisons and on the streets of California.</a:t>
            </a:r>
          </a:p>
        </p:txBody>
      </p:sp>
      <p:sp>
        <p:nvSpPr>
          <p:cNvPr id="51" name="Rectangle 50">
            <a:extLst>
              <a:ext uri="{FF2B5EF4-FFF2-40B4-BE49-F238E27FC236}">
                <a16:creationId xmlns:a16="http://schemas.microsoft.com/office/drawing/2014/main" id="{EE09A6B3-EB8D-48FD-88C7-3B45924501CB}"/>
              </a:ext>
            </a:extLst>
          </p:cNvPr>
          <p:cNvSpPr/>
          <p:nvPr/>
        </p:nvSpPr>
        <p:spPr>
          <a:xfrm>
            <a:off x="4946495" y="7187923"/>
            <a:ext cx="1477152"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Rise Above Movement is a CA alt right white supremacist group with a fitness and martial arts emphasis.</a:t>
            </a:r>
          </a:p>
        </p:txBody>
      </p:sp>
      <p:sp>
        <p:nvSpPr>
          <p:cNvPr id="52" name="Rectangle 51">
            <a:extLst>
              <a:ext uri="{FF2B5EF4-FFF2-40B4-BE49-F238E27FC236}">
                <a16:creationId xmlns:a16="http://schemas.microsoft.com/office/drawing/2014/main" id="{16A68A99-AAE1-4806-B6F9-54BC0D4B15BF}"/>
              </a:ext>
            </a:extLst>
          </p:cNvPr>
          <p:cNvSpPr/>
          <p:nvPr/>
        </p:nvSpPr>
        <p:spPr>
          <a:xfrm>
            <a:off x="6587650" y="7187923"/>
            <a:ext cx="1342211"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Sacred Separatist Group (SSG) is a Missouri-based white supremacist prison gang.</a:t>
            </a:r>
          </a:p>
        </p:txBody>
      </p:sp>
      <p:sp>
        <p:nvSpPr>
          <p:cNvPr id="53" name="Rectangle 52">
            <a:extLst>
              <a:ext uri="{FF2B5EF4-FFF2-40B4-BE49-F238E27FC236}">
                <a16:creationId xmlns:a16="http://schemas.microsoft.com/office/drawing/2014/main" id="{549F0448-5636-4EA1-AA0F-A0556B517D83}"/>
              </a:ext>
            </a:extLst>
          </p:cNvPr>
          <p:cNvSpPr/>
          <p:nvPr/>
        </p:nvSpPr>
        <p:spPr>
          <a:xfrm>
            <a:off x="328515" y="8770851"/>
            <a:ext cx="1325671"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Sadistic Souls is a small white supremacist outlaw biker gang active primarily in the Midwest.</a:t>
            </a:r>
            <a:endParaRPr lang="en-US" sz="1000" dirty="0">
              <a:solidFill>
                <a:schemeClr val="bg1"/>
              </a:solidFill>
              <a:latin typeface="+mj-lt"/>
            </a:endParaRPr>
          </a:p>
        </p:txBody>
      </p:sp>
      <p:sp>
        <p:nvSpPr>
          <p:cNvPr id="54" name="Rectangle 53">
            <a:extLst>
              <a:ext uri="{FF2B5EF4-FFF2-40B4-BE49-F238E27FC236}">
                <a16:creationId xmlns:a16="http://schemas.microsoft.com/office/drawing/2014/main" id="{704E93C8-80DA-4A80-9FDE-C849E959019B}"/>
              </a:ext>
            </a:extLst>
          </p:cNvPr>
          <p:cNvSpPr/>
          <p:nvPr/>
        </p:nvSpPr>
        <p:spPr>
          <a:xfrm>
            <a:off x="1910945" y="8770851"/>
            <a:ext cx="1332722"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Saxon Knights are a large, Indiana-based white supremacist prison gang. </a:t>
            </a:r>
          </a:p>
        </p:txBody>
      </p:sp>
      <p:sp>
        <p:nvSpPr>
          <p:cNvPr id="83" name="Rectangle 82">
            <a:extLst>
              <a:ext uri="{FF2B5EF4-FFF2-40B4-BE49-F238E27FC236}">
                <a16:creationId xmlns:a16="http://schemas.microsoft.com/office/drawing/2014/main" id="{BF1B16D4-8943-4946-8BE1-02BD77BF68F9}"/>
              </a:ext>
            </a:extLst>
          </p:cNvPr>
          <p:cNvSpPr/>
          <p:nvPr/>
        </p:nvSpPr>
        <p:spPr>
          <a:xfrm>
            <a:off x="3498928" y="8762907"/>
            <a:ext cx="1317496"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Shield Wall Network (SWN) is a small, Arkansas-based white supremacist group.</a:t>
            </a:r>
            <a:endParaRPr lang="en-US" sz="700" dirty="0">
              <a:solidFill>
                <a:schemeClr val="bg1"/>
              </a:solidFill>
              <a:latin typeface="+mj-lt"/>
            </a:endParaRPr>
          </a:p>
        </p:txBody>
      </p:sp>
      <p:sp>
        <p:nvSpPr>
          <p:cNvPr id="84" name="Rectangle 83">
            <a:extLst>
              <a:ext uri="{FF2B5EF4-FFF2-40B4-BE49-F238E27FC236}">
                <a16:creationId xmlns:a16="http://schemas.microsoft.com/office/drawing/2014/main" id="{064CBC47-80C6-4844-B404-75C3EB22A376}"/>
              </a:ext>
            </a:extLst>
          </p:cNvPr>
          <p:cNvSpPr/>
          <p:nvPr/>
        </p:nvSpPr>
        <p:spPr>
          <a:xfrm>
            <a:off x="5094899" y="8770851"/>
            <a:ext cx="1417300"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Silent Aryan Warriors (SAW) are a large white supremacist gang based in Utah.</a:t>
            </a:r>
          </a:p>
        </p:txBody>
      </p:sp>
      <p:sp>
        <p:nvSpPr>
          <p:cNvPr id="164" name="Rectangle 163">
            <a:extLst>
              <a:ext uri="{FF2B5EF4-FFF2-40B4-BE49-F238E27FC236}">
                <a16:creationId xmlns:a16="http://schemas.microsoft.com/office/drawing/2014/main" id="{C7EEA183-B8E0-4949-A6A0-0ED3AABA9EBE}"/>
              </a:ext>
            </a:extLst>
          </p:cNvPr>
          <p:cNvSpPr/>
          <p:nvPr/>
        </p:nvSpPr>
        <p:spPr>
          <a:xfrm>
            <a:off x="1882725" y="4064930"/>
            <a:ext cx="1412070"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National Rebirth of Poland is a Nazi-like extremist group based in Poland with followers in the US.</a:t>
            </a:r>
            <a:endParaRPr lang="en-US" sz="1000" dirty="0">
              <a:solidFill>
                <a:schemeClr val="bg1"/>
              </a:solidFill>
              <a:latin typeface="+mj-lt"/>
            </a:endParaRPr>
          </a:p>
        </p:txBody>
      </p:sp>
      <p:sp>
        <p:nvSpPr>
          <p:cNvPr id="167" name="Rectangle 166">
            <a:extLst>
              <a:ext uri="{FF2B5EF4-FFF2-40B4-BE49-F238E27FC236}">
                <a16:creationId xmlns:a16="http://schemas.microsoft.com/office/drawing/2014/main" id="{2B70A2CB-6DF1-4173-9933-15772E5E2441}"/>
              </a:ext>
            </a:extLst>
          </p:cNvPr>
          <p:cNvSpPr/>
          <p:nvPr/>
        </p:nvSpPr>
        <p:spPr>
          <a:xfrm>
            <a:off x="5012182" y="4060831"/>
            <a:ext cx="1438793"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The National Socialist Movement, though relatively small, is currently the largest neo-Nazi group in the US.</a:t>
            </a:r>
          </a:p>
        </p:txBody>
      </p:sp>
      <p:sp>
        <p:nvSpPr>
          <p:cNvPr id="168" name="Rectangle 167">
            <a:extLst>
              <a:ext uri="{FF2B5EF4-FFF2-40B4-BE49-F238E27FC236}">
                <a16:creationId xmlns:a16="http://schemas.microsoft.com/office/drawing/2014/main" id="{83389B27-7A1F-41BF-997A-0104FEDAB699}"/>
              </a:ext>
            </a:extLst>
          </p:cNvPr>
          <p:cNvSpPr/>
          <p:nvPr/>
        </p:nvSpPr>
        <p:spPr>
          <a:xfrm>
            <a:off x="6651678" y="8770851"/>
            <a:ext cx="1332722" cy="1015663"/>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mj-lt"/>
              </a:rPr>
              <a:t>Soldiers of Aryan Culture (SAC) is a large Utah-based white supremacist prison gang.</a:t>
            </a:r>
          </a:p>
        </p:txBody>
      </p:sp>
      <p:sp>
        <p:nvSpPr>
          <p:cNvPr id="95" name="TextBox 94">
            <a:extLst>
              <a:ext uri="{FF2B5EF4-FFF2-40B4-BE49-F238E27FC236}">
                <a16:creationId xmlns:a16="http://schemas.microsoft.com/office/drawing/2014/main" id="{156FE244-D047-4066-9ED1-26996C8CFE57}"/>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294248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1F396977-25F9-4348-8FC0-4C3A7D754227}"/>
              </a:ext>
            </a:extLst>
          </p:cNvPr>
          <p:cNvSpPr/>
          <p:nvPr/>
        </p:nvSpPr>
        <p:spPr>
          <a:xfrm>
            <a:off x="33276" y="-45877"/>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A86F17E-5F37-4DA7-9CE6-74D35A429748}"/>
              </a:ext>
            </a:extLst>
          </p:cNvPr>
          <p:cNvSpPr/>
          <p:nvPr/>
        </p:nvSpPr>
        <p:spPr>
          <a:xfrm>
            <a:off x="1903895" y="4032371"/>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1" name="Rectangle 70">
            <a:extLst>
              <a:ext uri="{FF2B5EF4-FFF2-40B4-BE49-F238E27FC236}">
                <a16:creationId xmlns:a16="http://schemas.microsoft.com/office/drawing/2014/main" id="{DC8178B2-AE04-45B1-826B-169464B6CE79}"/>
              </a:ext>
            </a:extLst>
          </p:cNvPr>
          <p:cNvSpPr/>
          <p:nvPr/>
        </p:nvSpPr>
        <p:spPr>
          <a:xfrm>
            <a:off x="5061663" y="900469"/>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8C9F4041-DFE4-4281-ADC6-6B77915EC7D2}"/>
              </a:ext>
            </a:extLst>
          </p:cNvPr>
          <p:cNvSpPr/>
          <p:nvPr/>
        </p:nvSpPr>
        <p:spPr>
          <a:xfrm>
            <a:off x="6597139" y="246642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3449229" y="900469"/>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5032725" y="4032371"/>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6597139" y="90046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1903895" y="900469"/>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3449229" y="4032371"/>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903895" y="2466420"/>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Rectangle 5">
            <a:extLst>
              <a:ext uri="{FF2B5EF4-FFF2-40B4-BE49-F238E27FC236}">
                <a16:creationId xmlns:a16="http://schemas.microsoft.com/office/drawing/2014/main" id="{5D63F466-72AB-47B0-A2B3-EA3F28AD9255}"/>
              </a:ext>
            </a:extLst>
          </p:cNvPr>
          <p:cNvSpPr/>
          <p:nvPr/>
        </p:nvSpPr>
        <p:spPr>
          <a:xfrm>
            <a:off x="339480" y="900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BD78037-49B9-42B9-BFFF-690C41B12829}"/>
              </a:ext>
            </a:extLst>
          </p:cNvPr>
          <p:cNvSpPr/>
          <p:nvPr/>
        </p:nvSpPr>
        <p:spPr>
          <a:xfrm>
            <a:off x="-14104" y="250597"/>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LOGOs</a:t>
            </a:r>
          </a:p>
        </p:txBody>
      </p:sp>
      <p:sp>
        <p:nvSpPr>
          <p:cNvPr id="61" name="Rectangle 60">
            <a:extLst>
              <a:ext uri="{FF2B5EF4-FFF2-40B4-BE49-F238E27FC236}">
                <a16:creationId xmlns:a16="http://schemas.microsoft.com/office/drawing/2014/main" id="{1E87BB0B-F1E2-4D3E-867B-5512E987D053}"/>
              </a:ext>
            </a:extLst>
          </p:cNvPr>
          <p:cNvSpPr/>
          <p:nvPr/>
        </p:nvSpPr>
        <p:spPr>
          <a:xfrm>
            <a:off x="6597139" y="4032371"/>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2" name="Rectangle 61">
            <a:extLst>
              <a:ext uri="{FF2B5EF4-FFF2-40B4-BE49-F238E27FC236}">
                <a16:creationId xmlns:a16="http://schemas.microsoft.com/office/drawing/2014/main" id="{11F89531-C9B0-4A24-92FF-756F31023038}"/>
              </a:ext>
            </a:extLst>
          </p:cNvPr>
          <p:cNvSpPr/>
          <p:nvPr/>
        </p:nvSpPr>
        <p:spPr>
          <a:xfrm>
            <a:off x="339480" y="4032371"/>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4" name="Rectangle 63">
            <a:extLst>
              <a:ext uri="{FF2B5EF4-FFF2-40B4-BE49-F238E27FC236}">
                <a16:creationId xmlns:a16="http://schemas.microsoft.com/office/drawing/2014/main" id="{A698982A-8A67-4582-B195-4786A7C4C458}"/>
              </a:ext>
            </a:extLst>
          </p:cNvPr>
          <p:cNvSpPr/>
          <p:nvPr/>
        </p:nvSpPr>
        <p:spPr>
          <a:xfrm>
            <a:off x="5061663" y="2466420"/>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5" name="Rectangle 64">
            <a:extLst>
              <a:ext uri="{FF2B5EF4-FFF2-40B4-BE49-F238E27FC236}">
                <a16:creationId xmlns:a16="http://schemas.microsoft.com/office/drawing/2014/main" id="{EDF6EF33-9DF1-45A0-9CF6-38FBC4E9399F}"/>
              </a:ext>
            </a:extLst>
          </p:cNvPr>
          <p:cNvSpPr/>
          <p:nvPr/>
        </p:nvSpPr>
        <p:spPr>
          <a:xfrm>
            <a:off x="3449229" y="2466420"/>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6" name="Rectangle 65">
            <a:extLst>
              <a:ext uri="{FF2B5EF4-FFF2-40B4-BE49-F238E27FC236}">
                <a16:creationId xmlns:a16="http://schemas.microsoft.com/office/drawing/2014/main" id="{56B2FAD7-CA90-451F-9E05-EA282D150601}"/>
              </a:ext>
            </a:extLst>
          </p:cNvPr>
          <p:cNvSpPr/>
          <p:nvPr/>
        </p:nvSpPr>
        <p:spPr>
          <a:xfrm>
            <a:off x="339480" y="246642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9" name="TextBox 8">
            <a:extLst>
              <a:ext uri="{FF2B5EF4-FFF2-40B4-BE49-F238E27FC236}">
                <a16:creationId xmlns:a16="http://schemas.microsoft.com/office/drawing/2014/main" id="{FE109C20-ADF3-4F92-8245-F7C026BAC0D7}"/>
              </a:ext>
            </a:extLst>
          </p:cNvPr>
          <p:cNvSpPr txBox="1"/>
          <p:nvPr/>
        </p:nvSpPr>
        <p:spPr>
          <a:xfrm>
            <a:off x="342694" y="1794055"/>
            <a:ext cx="1313837" cy="461665"/>
          </a:xfrm>
          <a:prstGeom prst="rect">
            <a:avLst/>
          </a:prstGeom>
          <a:noFill/>
          <a:effectLst>
            <a:innerShdw blurRad="63500" dist="50800" dir="13500000">
              <a:prstClr val="black">
                <a:alpha val="50000"/>
              </a:prstClr>
            </a:innerShdw>
          </a:effectLst>
        </p:spPr>
        <p:txBody>
          <a:bodyPr wrap="square" rtlCol="0">
            <a:spAutoFit/>
          </a:bodyPr>
          <a:lstStyle/>
          <a:p>
            <a:pPr algn="ctr"/>
            <a:r>
              <a:rPr lang="en-US" sz="1200" dirty="0">
                <a:solidFill>
                  <a:schemeClr val="bg1"/>
                </a:solidFill>
              </a:rPr>
              <a:t>Solid Wood Soldiers</a:t>
            </a:r>
            <a:endParaRPr lang="en-US" sz="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691DC385-14DD-42D0-B19A-B284F7868790}"/>
              </a:ext>
            </a:extLst>
          </p:cNvPr>
          <p:cNvSpPr/>
          <p:nvPr/>
        </p:nvSpPr>
        <p:spPr>
          <a:xfrm>
            <a:off x="1931487" y="1809121"/>
            <a:ext cx="1353410" cy="46166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rPr>
              <a:t>Southern Brotherhood</a:t>
            </a:r>
            <a:endParaRPr lang="en-US" sz="10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8" name="Rectangle 87">
            <a:extLst>
              <a:ext uri="{FF2B5EF4-FFF2-40B4-BE49-F238E27FC236}">
                <a16:creationId xmlns:a16="http://schemas.microsoft.com/office/drawing/2014/main" id="{B56D0582-BA0B-4864-95B1-B14462135EEB}"/>
              </a:ext>
            </a:extLst>
          </p:cNvPr>
          <p:cNvSpPr/>
          <p:nvPr/>
        </p:nvSpPr>
        <p:spPr>
          <a:xfrm>
            <a:off x="3517535" y="1957562"/>
            <a:ext cx="1353410" cy="276999"/>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Stormfront</a:t>
            </a:r>
            <a:endParaRPr lang="en-US" sz="12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F0617E07-76E8-48DD-9DA3-2DDA2F116C3B}"/>
              </a:ext>
            </a:extLst>
          </p:cNvPr>
          <p:cNvSpPr/>
          <p:nvPr/>
        </p:nvSpPr>
        <p:spPr>
          <a:xfrm>
            <a:off x="5072322" y="1820544"/>
            <a:ext cx="14114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Supreme White Alliance</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a:extLst>
              <a:ext uri="{FF2B5EF4-FFF2-40B4-BE49-F238E27FC236}">
                <a16:creationId xmlns:a16="http://schemas.microsoft.com/office/drawing/2014/main" id="{ACA808DF-D023-45C5-9E5F-E52E23702724}"/>
              </a:ext>
            </a:extLst>
          </p:cNvPr>
          <p:cNvSpPr/>
          <p:nvPr/>
        </p:nvSpPr>
        <p:spPr>
          <a:xfrm>
            <a:off x="6628359" y="1986240"/>
            <a:ext cx="1332723"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Order</a:t>
            </a:r>
          </a:p>
        </p:txBody>
      </p:sp>
      <p:sp>
        <p:nvSpPr>
          <p:cNvPr id="33" name="Rectangle 32">
            <a:extLst>
              <a:ext uri="{FF2B5EF4-FFF2-40B4-BE49-F238E27FC236}">
                <a16:creationId xmlns:a16="http://schemas.microsoft.com/office/drawing/2014/main" id="{FC7F26E9-497A-41B0-B8D2-3F987D2DDC50}"/>
              </a:ext>
            </a:extLst>
          </p:cNvPr>
          <p:cNvSpPr/>
          <p:nvPr/>
        </p:nvSpPr>
        <p:spPr>
          <a:xfrm>
            <a:off x="307801" y="3413777"/>
            <a:ext cx="1377268"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Traditionalist Youth Network </a:t>
            </a:r>
          </a:p>
        </p:txBody>
      </p:sp>
      <p:sp>
        <p:nvSpPr>
          <p:cNvPr id="34" name="Rectangle 33">
            <a:extLst>
              <a:ext uri="{FF2B5EF4-FFF2-40B4-BE49-F238E27FC236}">
                <a16:creationId xmlns:a16="http://schemas.microsoft.com/office/drawing/2014/main" id="{77FBCF57-7C92-4BA1-BCFD-74176B07DE6A}"/>
              </a:ext>
            </a:extLst>
          </p:cNvPr>
          <p:cNvSpPr/>
          <p:nvPr/>
        </p:nvSpPr>
        <p:spPr>
          <a:xfrm>
            <a:off x="1920766" y="3589971"/>
            <a:ext cx="1326825"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Unforgiven</a:t>
            </a:r>
          </a:p>
        </p:txBody>
      </p:sp>
      <p:sp>
        <p:nvSpPr>
          <p:cNvPr id="98" name="Rectangle 97">
            <a:extLst>
              <a:ext uri="{FF2B5EF4-FFF2-40B4-BE49-F238E27FC236}">
                <a16:creationId xmlns:a16="http://schemas.microsoft.com/office/drawing/2014/main" id="{D3D05888-4BFA-46F3-A6DF-6EA5CF164E02}"/>
              </a:ext>
            </a:extLst>
          </p:cNvPr>
          <p:cNvSpPr/>
          <p:nvPr/>
        </p:nvSpPr>
        <p:spPr>
          <a:xfrm>
            <a:off x="3492683" y="3404049"/>
            <a:ext cx="13536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Universal Aryan Brotherhood</a:t>
            </a:r>
            <a:endParaRPr lang="en-US" sz="1000" dirty="0">
              <a:solidFill>
                <a:schemeClr val="bg1"/>
              </a:solidFill>
            </a:endParaRPr>
          </a:p>
        </p:txBody>
      </p:sp>
      <p:sp>
        <p:nvSpPr>
          <p:cNvPr id="99" name="Rectangle 98">
            <a:extLst>
              <a:ext uri="{FF2B5EF4-FFF2-40B4-BE49-F238E27FC236}">
                <a16:creationId xmlns:a16="http://schemas.microsoft.com/office/drawing/2014/main" id="{E72B69B4-7F3C-4210-ACE0-71A8AB56B813}"/>
              </a:ext>
            </a:extLst>
          </p:cNvPr>
          <p:cNvSpPr/>
          <p:nvPr/>
        </p:nvSpPr>
        <p:spPr>
          <a:xfrm>
            <a:off x="5047162" y="3423456"/>
            <a:ext cx="1321507"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United Society of Aryan Skinheads</a:t>
            </a:r>
            <a:endParaRPr lang="en-US" sz="1000" dirty="0">
              <a:solidFill>
                <a:schemeClr val="bg1"/>
              </a:solidFill>
            </a:endParaRPr>
          </a:p>
        </p:txBody>
      </p:sp>
      <p:sp>
        <p:nvSpPr>
          <p:cNvPr id="37" name="Rectangle 36">
            <a:extLst>
              <a:ext uri="{FF2B5EF4-FFF2-40B4-BE49-F238E27FC236}">
                <a16:creationId xmlns:a16="http://schemas.microsoft.com/office/drawing/2014/main" id="{F3399225-A450-43D6-8F2F-F2853A1448BE}"/>
              </a:ext>
            </a:extLst>
          </p:cNvPr>
          <p:cNvSpPr/>
          <p:nvPr/>
        </p:nvSpPr>
        <p:spPr>
          <a:xfrm>
            <a:off x="6622881" y="3405211"/>
            <a:ext cx="130035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Vanguard America </a:t>
            </a:r>
            <a:endParaRPr lang="en-US" sz="1200" dirty="0">
              <a:solidFill>
                <a:schemeClr val="bg1"/>
              </a:solidFill>
            </a:endParaRPr>
          </a:p>
        </p:txBody>
      </p:sp>
      <p:sp>
        <p:nvSpPr>
          <p:cNvPr id="38" name="Rectangle 37">
            <a:extLst>
              <a:ext uri="{FF2B5EF4-FFF2-40B4-BE49-F238E27FC236}">
                <a16:creationId xmlns:a16="http://schemas.microsoft.com/office/drawing/2014/main" id="{9BDB43BB-7251-48E8-B0AF-61D127D0C857}"/>
              </a:ext>
            </a:extLst>
          </p:cNvPr>
          <p:cNvSpPr/>
          <p:nvPr/>
        </p:nvSpPr>
        <p:spPr>
          <a:xfrm>
            <a:off x="1865012" y="5083895"/>
            <a:ext cx="1353264"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Volksfront</a:t>
            </a:r>
            <a:endParaRPr lang="en-US" sz="1000" dirty="0">
              <a:solidFill>
                <a:schemeClr val="bg1"/>
              </a:solidFill>
            </a:endParaRPr>
          </a:p>
        </p:txBody>
      </p:sp>
      <p:sp>
        <p:nvSpPr>
          <p:cNvPr id="40" name="Rectangle 39">
            <a:extLst>
              <a:ext uri="{FF2B5EF4-FFF2-40B4-BE49-F238E27FC236}">
                <a16:creationId xmlns:a16="http://schemas.microsoft.com/office/drawing/2014/main" id="{DB9AE833-C023-486E-A97B-29B8A6CF533C}"/>
              </a:ext>
            </a:extLst>
          </p:cNvPr>
          <p:cNvSpPr/>
          <p:nvPr/>
        </p:nvSpPr>
        <p:spPr>
          <a:xfrm>
            <a:off x="5126910" y="5150542"/>
            <a:ext cx="1132040"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latin typeface="roboto-slab"/>
              </a:rPr>
              <a:t>White Knights</a:t>
            </a:r>
            <a:endParaRPr lang="en-US" sz="1200" dirty="0">
              <a:solidFill>
                <a:schemeClr val="bg1"/>
              </a:solidFill>
            </a:endParaRPr>
          </a:p>
        </p:txBody>
      </p:sp>
      <p:sp>
        <p:nvSpPr>
          <p:cNvPr id="41" name="Rectangle 40">
            <a:extLst>
              <a:ext uri="{FF2B5EF4-FFF2-40B4-BE49-F238E27FC236}">
                <a16:creationId xmlns:a16="http://schemas.microsoft.com/office/drawing/2014/main" id="{6A346CE9-A975-4A5E-879F-A8FE0831C399}"/>
              </a:ext>
            </a:extLst>
          </p:cNvPr>
          <p:cNvSpPr/>
          <p:nvPr/>
        </p:nvSpPr>
        <p:spPr>
          <a:xfrm>
            <a:off x="6596011" y="4916950"/>
            <a:ext cx="1319790" cy="430887"/>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rPr>
              <a:t>Women for Aryan Unity </a:t>
            </a:r>
          </a:p>
        </p:txBody>
      </p:sp>
      <p:sp>
        <p:nvSpPr>
          <p:cNvPr id="164" name="Rectangle 163">
            <a:extLst>
              <a:ext uri="{FF2B5EF4-FFF2-40B4-BE49-F238E27FC236}">
                <a16:creationId xmlns:a16="http://schemas.microsoft.com/office/drawing/2014/main" id="{C7EEA183-B8E0-4949-A6A0-0ED3AABA9EBE}"/>
              </a:ext>
            </a:extLst>
          </p:cNvPr>
          <p:cNvSpPr/>
          <p:nvPr/>
        </p:nvSpPr>
        <p:spPr>
          <a:xfrm>
            <a:off x="387445" y="4958264"/>
            <a:ext cx="130035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Vinlanders Social Club</a:t>
            </a:r>
            <a:endParaRPr lang="en-US" sz="1000" dirty="0">
              <a:solidFill>
                <a:schemeClr val="bg1"/>
              </a:solidFill>
            </a:endParaRPr>
          </a:p>
        </p:txBody>
      </p:sp>
      <p:sp>
        <p:nvSpPr>
          <p:cNvPr id="167" name="Rectangle 166">
            <a:extLst>
              <a:ext uri="{FF2B5EF4-FFF2-40B4-BE49-F238E27FC236}">
                <a16:creationId xmlns:a16="http://schemas.microsoft.com/office/drawing/2014/main" id="{2B70A2CB-6DF1-4173-9933-15772E5E2441}"/>
              </a:ext>
            </a:extLst>
          </p:cNvPr>
          <p:cNvSpPr/>
          <p:nvPr/>
        </p:nvSpPr>
        <p:spPr>
          <a:xfrm>
            <a:off x="3441614" y="4977915"/>
            <a:ext cx="1353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White Aryan Resistance </a:t>
            </a:r>
          </a:p>
        </p:txBody>
      </p:sp>
      <p:pic>
        <p:nvPicPr>
          <p:cNvPr id="29" name="Picture 28">
            <a:extLst>
              <a:ext uri="{FF2B5EF4-FFF2-40B4-BE49-F238E27FC236}">
                <a16:creationId xmlns:a16="http://schemas.microsoft.com/office/drawing/2014/main" id="{44FBAD24-F5CC-4115-BB5A-0CA50B2540D0}"/>
              </a:ext>
            </a:extLst>
          </p:cNvPr>
          <p:cNvPicPr>
            <a:picLocks noChangeAspect="1"/>
          </p:cNvPicPr>
          <p:nvPr/>
        </p:nvPicPr>
        <p:blipFill>
          <a:blip r:embed="rId2"/>
          <a:stretch>
            <a:fillRect/>
          </a:stretch>
        </p:blipFill>
        <p:spPr>
          <a:xfrm>
            <a:off x="648532" y="1025466"/>
            <a:ext cx="695325" cy="714375"/>
          </a:xfrm>
          <a:prstGeom prst="rect">
            <a:avLst/>
          </a:prstGeom>
          <a:effectLst>
            <a:innerShdw blurRad="63500" dist="50800" dir="13500000">
              <a:prstClr val="black">
                <a:alpha val="50000"/>
              </a:prstClr>
            </a:innerShdw>
          </a:effectLst>
        </p:spPr>
      </p:pic>
      <p:pic>
        <p:nvPicPr>
          <p:cNvPr id="9218" name="Picture 2" descr="Southern Brotherhood">
            <a:extLst>
              <a:ext uri="{FF2B5EF4-FFF2-40B4-BE49-F238E27FC236}">
                <a16:creationId xmlns:a16="http://schemas.microsoft.com/office/drawing/2014/main" id="{86E03039-6B90-418E-8C3E-C475EE678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929" y="998911"/>
            <a:ext cx="766857" cy="82163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146EE6D-9736-4873-A009-BE2F04C27B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67" b="94667" l="5960" r="94702">
                        <a14:foregroundMark x1="19205" y1="29333" x2="33113" y2="13333"/>
                        <a14:foregroundMark x1="42384" y1="6667" x2="42384" y2="6667"/>
                        <a14:foregroundMark x1="47020" y1="19333" x2="43709" y2="79333"/>
                        <a14:foregroundMark x1="43709" y1="79333" x2="46358" y2="79333"/>
                        <a14:foregroundMark x1="66225" y1="83333" x2="88742" y2="64667"/>
                        <a14:foregroundMark x1="65563" y1="11333" x2="87417" y2="35333"/>
                        <a14:foregroundMark x1="75497" y1="83333" x2="75497" y2="83333"/>
                        <a14:foregroundMark x1="55629" y1="94667" x2="56954" y2="94000"/>
                        <a14:foregroundMark x1="94702" y1="58000" x2="94702" y2="58000"/>
                        <a14:foregroundMark x1="53642" y1="6000" x2="52318" y2="6000"/>
                        <a14:foregroundMark x1="48344" y1="3333" x2="48344" y2="3333"/>
                        <a14:foregroundMark x1="8609" y1="42667" x2="8609" y2="42667"/>
                        <a14:foregroundMark x1="7947" y1="63333" x2="8609" y2="64000"/>
                        <a14:foregroundMark x1="5960" y1="54000" x2="5960" y2="54000"/>
                      </a14:backgroundRemoval>
                    </a14:imgEffect>
                  </a14:imgLayer>
                </a14:imgProps>
              </a:ext>
            </a:extLst>
          </a:blip>
          <a:stretch>
            <a:fillRect/>
          </a:stretch>
        </p:blipFill>
        <p:spPr>
          <a:xfrm>
            <a:off x="3766953" y="1027234"/>
            <a:ext cx="827111" cy="821633"/>
          </a:xfrm>
          <a:prstGeom prst="rect">
            <a:avLst/>
          </a:prstGeom>
          <a:effectLst>
            <a:innerShdw blurRad="63500" dist="50800" dir="13500000">
              <a:prstClr val="black">
                <a:alpha val="50000"/>
              </a:prstClr>
            </a:innerShdw>
          </a:effectLst>
        </p:spPr>
      </p:pic>
      <p:pic>
        <p:nvPicPr>
          <p:cNvPr id="9220" name="Picture 4" descr="Supreme White Alliance">
            <a:extLst>
              <a:ext uri="{FF2B5EF4-FFF2-40B4-BE49-F238E27FC236}">
                <a16:creationId xmlns:a16="http://schemas.microsoft.com/office/drawing/2014/main" id="{A6FDEFCF-9BC3-4E0A-97D5-11922D19E1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33" b="98667" l="1000" r="96000">
                        <a14:foregroundMark x1="32000" y1="5333" x2="74000" y2="7333"/>
                        <a14:foregroundMark x1="89000" y1="7333" x2="90000" y2="7333"/>
                        <a14:foregroundMark x1="96000" y1="6000" x2="76000" y2="37333"/>
                        <a14:foregroundMark x1="76000" y1="37333" x2="39000" y2="46000"/>
                        <a14:foregroundMark x1="89000" y1="60667" x2="94000" y2="58667"/>
                        <a14:foregroundMark x1="95000" y1="58000" x2="95000" y2="58000"/>
                        <a14:foregroundMark x1="96000" y1="58000" x2="84000" y2="50667"/>
                        <a14:foregroundMark x1="70000" y1="51333" x2="55036" y2="86543"/>
                        <a14:foregroundMark x1="85086" y1="95873" x2="83833" y2="95846"/>
                        <a14:foregroundMark x1="29272" y1="95333" x2="27842" y2="94022"/>
                        <a14:foregroundMark x1="30000" y1="96000" x2="29272" y2="95333"/>
                        <a14:foregroundMark x1="10000" y1="46000" x2="10000" y2="46000"/>
                        <a14:foregroundMark x1="7000" y1="10000" x2="24000" y2="1333"/>
                        <a14:foregroundMark x1="6000" y1="2667" x2="6000" y2="2667"/>
                        <a14:foregroundMark x1="4000" y1="2667" x2="4000" y2="2667"/>
                        <a14:foregroundMark x1="2000" y1="4000" x2="4000" y2="12667"/>
                        <a14:foregroundMark x1="33000" y1="2667" x2="56000" y2="2667"/>
                        <a14:foregroundMark x1="66000" y1="2000" x2="26000" y2="3333"/>
                        <a14:foregroundMark x1="48000" y1="54000" x2="48000" y2="54000"/>
                        <a14:foregroundMark x1="6000" y1="44667" x2="6000" y2="44667"/>
                        <a14:backgroundMark x1="24000" y1="91333" x2="30000" y2="92000"/>
                        <a14:backgroundMark x1="9000" y1="82000" x2="27000" y2="92000"/>
                        <a14:backgroundMark x1="7000" y1="76667" x2="5000" y2="73333"/>
                        <a14:backgroundMark x1="11000" y1="78000" x2="11000" y2="78000"/>
                        <a14:backgroundMark x1="29000" y1="95333" x2="29000" y2="95333"/>
                        <a14:backgroundMark x1="27000" y1="96000" x2="27000" y2="92667"/>
                        <a14:backgroundMark x1="30000" y1="97333" x2="33000" y2="95333"/>
                        <a14:backgroundMark x1="31000" y1="95333" x2="30000" y2="94000"/>
                        <a14:backgroundMark x1="0" y1="71333" x2="15000" y2="80667"/>
                        <a14:backgroundMark x1="95000" y1="78000" x2="95000" y2="90667"/>
                        <a14:backgroundMark x1="77000" y1="92667" x2="83000" y2="96000"/>
                        <a14:backgroundMark x1="87000" y1="96000" x2="91000" y2="97333"/>
                        <a14:backgroundMark x1="84000" y1="96000" x2="57000" y2="99333"/>
                        <a14:backgroundMark x1="87000" y1="95333" x2="85000" y2="94667"/>
                        <a14:backgroundMark x1="85000" y1="96000" x2="89000" y2="94000"/>
                        <a14:backgroundMark x1="82000" y1="95333" x2="84000" y2="95333"/>
                      </a14:backgroundRemoval>
                    </a14:imgEffect>
                  </a14:imgLayer>
                </a14:imgProps>
              </a:ext>
              <a:ext uri="{28A0092B-C50C-407E-A947-70E740481C1C}">
                <a14:useLocalDpi xmlns:a14="http://schemas.microsoft.com/office/drawing/2010/main" val="0"/>
              </a:ext>
            </a:extLst>
          </a:blip>
          <a:srcRect/>
          <a:stretch>
            <a:fillRect/>
          </a:stretch>
        </p:blipFill>
        <p:spPr bwMode="auto">
          <a:xfrm>
            <a:off x="5445134" y="1009438"/>
            <a:ext cx="586645" cy="879967"/>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1" name="Picture 7170">
            <a:extLst>
              <a:ext uri="{FF2B5EF4-FFF2-40B4-BE49-F238E27FC236}">
                <a16:creationId xmlns:a16="http://schemas.microsoft.com/office/drawing/2014/main" id="{66677A3E-ACFB-4A1E-835A-48EF479810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5455" y1="48000" x2="45455" y2="48000"/>
                        <a14:foregroundMark x1="59091" y1="39333" x2="59091" y2="39333"/>
                        <a14:foregroundMark x1="55455" y1="42667" x2="59091" y2="44667"/>
                        <a14:foregroundMark x1="32727" y1="46667" x2="51818" y2="59333"/>
                        <a14:foregroundMark x1="42727" y1="44667" x2="65455" y2="56000"/>
                        <a14:foregroundMark x1="47273" y1="41333" x2="29091" y2="43333"/>
                      </a14:backgroundRemoval>
                    </a14:imgEffect>
                  </a14:imgLayer>
                </a14:imgProps>
              </a:ext>
            </a:extLst>
          </a:blip>
          <a:stretch>
            <a:fillRect/>
          </a:stretch>
        </p:blipFill>
        <p:spPr>
          <a:xfrm>
            <a:off x="6892130" y="4029746"/>
            <a:ext cx="695325" cy="948169"/>
          </a:xfrm>
          <a:prstGeom prst="rect">
            <a:avLst/>
          </a:prstGeom>
          <a:effectLst>
            <a:innerShdw blurRad="63500" dist="50800" dir="13500000">
              <a:prstClr val="black">
                <a:alpha val="50000"/>
              </a:prstClr>
            </a:innerShdw>
          </a:effectLst>
        </p:spPr>
      </p:pic>
      <p:pic>
        <p:nvPicPr>
          <p:cNvPr id="7172" name="Picture 7171">
            <a:extLst>
              <a:ext uri="{FF2B5EF4-FFF2-40B4-BE49-F238E27FC236}">
                <a16:creationId xmlns:a16="http://schemas.microsoft.com/office/drawing/2014/main" id="{45333D11-957B-45C9-B9D5-216370C48E3F}"/>
              </a:ext>
            </a:extLst>
          </p:cNvPr>
          <p:cNvPicPr>
            <a:picLocks noChangeAspect="1"/>
          </p:cNvPicPr>
          <p:nvPr/>
        </p:nvPicPr>
        <p:blipFill>
          <a:blip r:embed="rId10"/>
          <a:stretch>
            <a:fillRect/>
          </a:stretch>
        </p:blipFill>
        <p:spPr>
          <a:xfrm>
            <a:off x="5256208" y="4108603"/>
            <a:ext cx="873443" cy="1015631"/>
          </a:xfrm>
          <a:prstGeom prst="rect">
            <a:avLst/>
          </a:prstGeom>
          <a:effectLst>
            <a:innerShdw blurRad="63500" dist="50800" dir="13500000">
              <a:prstClr val="black">
                <a:alpha val="50000"/>
              </a:prstClr>
            </a:innerShdw>
          </a:effectLst>
        </p:spPr>
      </p:pic>
      <p:pic>
        <p:nvPicPr>
          <p:cNvPr id="7173" name="Picture 7172">
            <a:extLst>
              <a:ext uri="{FF2B5EF4-FFF2-40B4-BE49-F238E27FC236}">
                <a16:creationId xmlns:a16="http://schemas.microsoft.com/office/drawing/2014/main" id="{27B598C8-2013-4154-B6F1-0C7C4D2981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000" b="96667" l="6186" r="91753">
                        <a14:foregroundMark x1="19588" y1="19333" x2="75258" y2="23333"/>
                        <a14:foregroundMark x1="75258" y1="23333" x2="75258" y2="58667"/>
                        <a14:foregroundMark x1="75258" y1="58667" x2="52577" y2="91333"/>
                        <a14:foregroundMark x1="52577" y1="91333" x2="19588" y2="64667"/>
                        <a14:foregroundMark x1="19588" y1="64667" x2="11340" y2="29333"/>
                        <a14:foregroundMark x1="11340" y1="29333" x2="58763" y2="9333"/>
                        <a14:foregroundMark x1="58763" y1="9333" x2="7216" y2="3333"/>
                        <a14:foregroundMark x1="7216" y1="3333" x2="70103" y2="12667"/>
                        <a14:foregroundMark x1="70103" y1="12667" x2="59794" y2="32667"/>
                        <a14:foregroundMark x1="87629" y1="2000" x2="87629" y2="2000"/>
                        <a14:foregroundMark x1="89691" y1="5333" x2="91753" y2="15333"/>
                        <a14:foregroundMark x1="11340" y1="8667" x2="19588" y2="20667"/>
                        <a14:foregroundMark x1="50515" y1="93333" x2="50515" y2="93333"/>
                        <a14:foregroundMark x1="51546" y1="96667" x2="51546" y2="96667"/>
                        <a14:foregroundMark x1="61856" y1="46000" x2="61856" y2="46000"/>
                        <a14:foregroundMark x1="58763" y1="39333" x2="38144" y2="41333"/>
                        <a14:foregroundMark x1="38144" y1="42667" x2="37113" y2="50000"/>
                      </a14:backgroundRemoval>
                    </a14:imgEffect>
                  </a14:imgLayer>
                </a14:imgProps>
              </a:ext>
            </a:extLst>
          </a:blip>
          <a:stretch>
            <a:fillRect/>
          </a:stretch>
        </p:blipFill>
        <p:spPr>
          <a:xfrm>
            <a:off x="3882612" y="4158974"/>
            <a:ext cx="515303" cy="796860"/>
          </a:xfrm>
          <a:prstGeom prst="rect">
            <a:avLst/>
          </a:prstGeom>
          <a:effectLst>
            <a:innerShdw blurRad="63500" dist="50800" dir="13500000">
              <a:prstClr val="black">
                <a:alpha val="50000"/>
              </a:prstClr>
            </a:innerShdw>
          </a:effectLst>
        </p:spPr>
      </p:pic>
      <p:pic>
        <p:nvPicPr>
          <p:cNvPr id="7175" name="Picture 7174">
            <a:extLst>
              <a:ext uri="{FF2B5EF4-FFF2-40B4-BE49-F238E27FC236}">
                <a16:creationId xmlns:a16="http://schemas.microsoft.com/office/drawing/2014/main" id="{6554B13C-1767-424A-8498-62A5B449CC2F}"/>
              </a:ext>
            </a:extLst>
          </p:cNvPr>
          <p:cNvPicPr>
            <a:picLocks noChangeAspect="1"/>
          </p:cNvPicPr>
          <p:nvPr/>
        </p:nvPicPr>
        <p:blipFill>
          <a:blip r:embed="rId13"/>
          <a:stretch>
            <a:fillRect/>
          </a:stretch>
        </p:blipFill>
        <p:spPr>
          <a:xfrm>
            <a:off x="2075033" y="4197724"/>
            <a:ext cx="933222" cy="611281"/>
          </a:xfrm>
          <a:prstGeom prst="rect">
            <a:avLst/>
          </a:prstGeom>
          <a:effectLst>
            <a:innerShdw blurRad="63500" dist="50800" dir="13500000">
              <a:prstClr val="black">
                <a:alpha val="50000"/>
              </a:prstClr>
            </a:innerShdw>
          </a:effectLst>
        </p:spPr>
      </p:pic>
      <p:pic>
        <p:nvPicPr>
          <p:cNvPr id="7177" name="Picture 7176">
            <a:extLst>
              <a:ext uri="{FF2B5EF4-FFF2-40B4-BE49-F238E27FC236}">
                <a16:creationId xmlns:a16="http://schemas.microsoft.com/office/drawing/2014/main" id="{B9B2EB37-0903-4D25-9A66-368C0992409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4000" l="9032" r="90323">
                        <a14:foregroundMark x1="49032" y1="40000" x2="49032" y2="40000"/>
                        <a14:foregroundMark x1="50323" y1="36667" x2="38065" y2="31333"/>
                        <a14:foregroundMark x1="60645" y1="10000" x2="43871" y2="10667"/>
                        <a14:foregroundMark x1="50323" y1="50000" x2="49032" y2="94000"/>
                        <a14:foregroundMark x1="55484" y1="92000" x2="34194" y2="84667"/>
                        <a14:foregroundMark x1="87742" y1="39333" x2="90323" y2="44667"/>
                      </a14:backgroundRemoval>
                    </a14:imgEffect>
                  </a14:imgLayer>
                </a14:imgProps>
              </a:ext>
            </a:extLst>
          </a:blip>
          <a:stretch>
            <a:fillRect/>
          </a:stretch>
        </p:blipFill>
        <p:spPr>
          <a:xfrm>
            <a:off x="2523478" y="4546063"/>
            <a:ext cx="661988" cy="640634"/>
          </a:xfrm>
          <a:prstGeom prst="rect">
            <a:avLst/>
          </a:prstGeom>
          <a:effectLst>
            <a:innerShdw blurRad="63500" dist="50800" dir="13500000">
              <a:prstClr val="black">
                <a:alpha val="50000"/>
              </a:prstClr>
            </a:innerShdw>
          </a:effectLst>
        </p:spPr>
      </p:pic>
      <p:pic>
        <p:nvPicPr>
          <p:cNvPr id="7179" name="Picture 7178">
            <a:extLst>
              <a:ext uri="{FF2B5EF4-FFF2-40B4-BE49-F238E27FC236}">
                <a16:creationId xmlns:a16="http://schemas.microsoft.com/office/drawing/2014/main" id="{183F941B-868B-4D59-80F6-E34818291BF8}"/>
              </a:ext>
            </a:extLst>
          </p:cNvPr>
          <p:cNvPicPr>
            <a:picLocks noChangeAspect="1"/>
          </p:cNvPicPr>
          <p:nvPr/>
        </p:nvPicPr>
        <p:blipFill>
          <a:blip r:embed="rId16"/>
          <a:stretch>
            <a:fillRect/>
          </a:stretch>
        </p:blipFill>
        <p:spPr>
          <a:xfrm>
            <a:off x="662815" y="4168158"/>
            <a:ext cx="677234" cy="763798"/>
          </a:xfrm>
          <a:prstGeom prst="rect">
            <a:avLst/>
          </a:prstGeom>
          <a:effectLst>
            <a:innerShdw blurRad="63500" dist="50800" dir="13500000">
              <a:prstClr val="black">
                <a:alpha val="50000"/>
              </a:prstClr>
            </a:innerShdw>
          </a:effectLst>
        </p:spPr>
      </p:pic>
      <p:pic>
        <p:nvPicPr>
          <p:cNvPr id="7181" name="Picture 7180">
            <a:extLst>
              <a:ext uri="{FF2B5EF4-FFF2-40B4-BE49-F238E27FC236}">
                <a16:creationId xmlns:a16="http://schemas.microsoft.com/office/drawing/2014/main" id="{6545533A-11D4-4327-BEEF-F1C97A14126E}"/>
              </a:ext>
            </a:extLst>
          </p:cNvPr>
          <p:cNvPicPr>
            <a:picLocks noChangeAspect="1"/>
          </p:cNvPicPr>
          <p:nvPr/>
        </p:nvPicPr>
        <p:blipFill>
          <a:blip r:embed="rId17"/>
          <a:stretch>
            <a:fillRect/>
          </a:stretch>
        </p:blipFill>
        <p:spPr>
          <a:xfrm>
            <a:off x="6733657" y="2591737"/>
            <a:ext cx="1107965" cy="748625"/>
          </a:xfrm>
          <a:prstGeom prst="rect">
            <a:avLst/>
          </a:prstGeom>
          <a:effectLst>
            <a:innerShdw blurRad="63500" dist="50800" dir="13500000">
              <a:prstClr val="black">
                <a:alpha val="50000"/>
              </a:prstClr>
            </a:innerShdw>
          </a:effectLst>
        </p:spPr>
      </p:pic>
      <p:pic>
        <p:nvPicPr>
          <p:cNvPr id="7183" name="Picture 7182">
            <a:extLst>
              <a:ext uri="{FF2B5EF4-FFF2-40B4-BE49-F238E27FC236}">
                <a16:creationId xmlns:a16="http://schemas.microsoft.com/office/drawing/2014/main" id="{303A14B3-8925-402C-8EF6-5976442B2675}"/>
              </a:ext>
            </a:extLst>
          </p:cNvPr>
          <p:cNvPicPr>
            <a:picLocks noChangeAspect="1"/>
          </p:cNvPicPr>
          <p:nvPr/>
        </p:nvPicPr>
        <p:blipFill>
          <a:blip r:embed="rId18"/>
          <a:stretch>
            <a:fillRect/>
          </a:stretch>
        </p:blipFill>
        <p:spPr>
          <a:xfrm>
            <a:off x="5183882" y="2613103"/>
            <a:ext cx="1075068" cy="810353"/>
          </a:xfrm>
          <a:prstGeom prst="rect">
            <a:avLst/>
          </a:prstGeom>
          <a:effectLst>
            <a:innerShdw blurRad="63500" dist="50800" dir="13500000">
              <a:prstClr val="black">
                <a:alpha val="50000"/>
              </a:prstClr>
            </a:innerShdw>
          </a:effectLst>
        </p:spPr>
      </p:pic>
      <p:pic>
        <p:nvPicPr>
          <p:cNvPr id="7184" name="Picture 7183">
            <a:extLst>
              <a:ext uri="{FF2B5EF4-FFF2-40B4-BE49-F238E27FC236}">
                <a16:creationId xmlns:a16="http://schemas.microsoft.com/office/drawing/2014/main" id="{1869261F-19FD-47BA-B313-E24F3B305451}"/>
              </a:ext>
            </a:extLst>
          </p:cNvPr>
          <p:cNvPicPr>
            <a:picLocks noChangeAspect="1"/>
          </p:cNvPicPr>
          <p:nvPr/>
        </p:nvPicPr>
        <p:blipFill>
          <a:blip r:embed="rId19"/>
          <a:stretch>
            <a:fillRect/>
          </a:stretch>
        </p:blipFill>
        <p:spPr>
          <a:xfrm>
            <a:off x="3747340" y="2600289"/>
            <a:ext cx="864704" cy="810660"/>
          </a:xfrm>
          <a:prstGeom prst="rect">
            <a:avLst/>
          </a:prstGeom>
          <a:effectLst>
            <a:innerShdw blurRad="63500" dist="50800" dir="13500000">
              <a:prstClr val="black">
                <a:alpha val="50000"/>
              </a:prstClr>
            </a:innerShdw>
          </a:effectLst>
        </p:spPr>
      </p:pic>
      <p:pic>
        <p:nvPicPr>
          <p:cNvPr id="7185" name="Picture 7184">
            <a:extLst>
              <a:ext uri="{FF2B5EF4-FFF2-40B4-BE49-F238E27FC236}">
                <a16:creationId xmlns:a16="http://schemas.microsoft.com/office/drawing/2014/main" id="{E44A2B18-B66F-46D6-9D85-515984765C57}"/>
              </a:ext>
            </a:extLst>
          </p:cNvPr>
          <p:cNvPicPr>
            <a:picLocks noChangeAspect="1"/>
          </p:cNvPicPr>
          <p:nvPr/>
        </p:nvPicPr>
        <p:blipFill>
          <a:blip r:embed="rId20"/>
          <a:stretch>
            <a:fillRect/>
          </a:stretch>
        </p:blipFill>
        <p:spPr>
          <a:xfrm>
            <a:off x="2039757" y="2626725"/>
            <a:ext cx="1022528" cy="946785"/>
          </a:xfrm>
          <a:prstGeom prst="rect">
            <a:avLst/>
          </a:prstGeom>
          <a:effectLst>
            <a:innerShdw blurRad="63500" dist="50800" dir="13500000">
              <a:prstClr val="black">
                <a:alpha val="50000"/>
              </a:prstClr>
            </a:innerShdw>
          </a:effectLst>
        </p:spPr>
      </p:pic>
      <p:pic>
        <p:nvPicPr>
          <p:cNvPr id="7186" name="Picture 7185">
            <a:extLst>
              <a:ext uri="{FF2B5EF4-FFF2-40B4-BE49-F238E27FC236}">
                <a16:creationId xmlns:a16="http://schemas.microsoft.com/office/drawing/2014/main" id="{CD338942-D374-4BF7-A91F-AD4BFC95614B}"/>
              </a:ext>
            </a:extLst>
          </p:cNvPr>
          <p:cNvPicPr>
            <a:picLocks noChangeAspect="1"/>
          </p:cNvPicPr>
          <p:nvPr/>
        </p:nvPicPr>
        <p:blipFill>
          <a:blip r:embed="rId21"/>
          <a:stretch>
            <a:fillRect/>
          </a:stretch>
        </p:blipFill>
        <p:spPr>
          <a:xfrm>
            <a:off x="462914" y="2728790"/>
            <a:ext cx="1072659" cy="628511"/>
          </a:xfrm>
          <a:prstGeom prst="rect">
            <a:avLst/>
          </a:prstGeom>
          <a:effectLst>
            <a:innerShdw blurRad="63500" dist="50800" dir="13500000">
              <a:prstClr val="black">
                <a:alpha val="50000"/>
              </a:prstClr>
            </a:innerShdw>
          </a:effectLst>
        </p:spPr>
      </p:pic>
      <p:pic>
        <p:nvPicPr>
          <p:cNvPr id="7187" name="Picture 7186">
            <a:extLst>
              <a:ext uri="{FF2B5EF4-FFF2-40B4-BE49-F238E27FC236}">
                <a16:creationId xmlns:a16="http://schemas.microsoft.com/office/drawing/2014/main" id="{B063BBB3-B167-414E-B3C7-4CC76EB9E381}"/>
              </a:ext>
            </a:extLst>
          </p:cNvPr>
          <p:cNvPicPr>
            <a:picLocks noChangeAspect="1"/>
          </p:cNvPicPr>
          <p:nvPr/>
        </p:nvPicPr>
        <p:blipFill>
          <a:blip r:embed="rId22"/>
          <a:stretch>
            <a:fillRect/>
          </a:stretch>
        </p:blipFill>
        <p:spPr>
          <a:xfrm>
            <a:off x="6850310" y="1039779"/>
            <a:ext cx="908943" cy="977358"/>
          </a:xfrm>
          <a:prstGeom prst="rect">
            <a:avLst/>
          </a:prstGeom>
          <a:effectLst>
            <a:innerShdw blurRad="63500" dist="50800" dir="13500000">
              <a:prstClr val="black">
                <a:alpha val="50000"/>
              </a:prstClr>
            </a:innerShdw>
          </a:effectLst>
        </p:spPr>
      </p:pic>
      <p:sp>
        <p:nvSpPr>
          <p:cNvPr id="110" name="Rectangle 109">
            <a:extLst>
              <a:ext uri="{FF2B5EF4-FFF2-40B4-BE49-F238E27FC236}">
                <a16:creationId xmlns:a16="http://schemas.microsoft.com/office/drawing/2014/main" id="{51105144-ADD4-4B2D-9E97-3673D8C6A86B}"/>
              </a:ext>
            </a:extLst>
          </p:cNvPr>
          <p:cNvSpPr/>
          <p:nvPr/>
        </p:nvSpPr>
        <p:spPr>
          <a:xfrm>
            <a:off x="1903895" y="8730225"/>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11" name="Rectangle 110">
            <a:extLst>
              <a:ext uri="{FF2B5EF4-FFF2-40B4-BE49-F238E27FC236}">
                <a16:creationId xmlns:a16="http://schemas.microsoft.com/office/drawing/2014/main" id="{0378013A-DD1A-4566-82DD-5D00B87EF896}"/>
              </a:ext>
            </a:extLst>
          </p:cNvPr>
          <p:cNvSpPr/>
          <p:nvPr/>
        </p:nvSpPr>
        <p:spPr>
          <a:xfrm>
            <a:off x="5061663" y="5594195"/>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2" name="Rectangle 111">
            <a:extLst>
              <a:ext uri="{FF2B5EF4-FFF2-40B4-BE49-F238E27FC236}">
                <a16:creationId xmlns:a16="http://schemas.microsoft.com/office/drawing/2014/main" id="{D7C4548C-6E8F-49E8-8C45-D183561E4CBA}"/>
              </a:ext>
            </a:extLst>
          </p:cNvPr>
          <p:cNvSpPr/>
          <p:nvPr/>
        </p:nvSpPr>
        <p:spPr>
          <a:xfrm>
            <a:off x="6597139" y="7164273"/>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13" name="Rectangle 112">
            <a:extLst>
              <a:ext uri="{FF2B5EF4-FFF2-40B4-BE49-F238E27FC236}">
                <a16:creationId xmlns:a16="http://schemas.microsoft.com/office/drawing/2014/main" id="{B7EC71C3-D70F-4F28-8A1A-F269F0851F0B}"/>
              </a:ext>
            </a:extLst>
          </p:cNvPr>
          <p:cNvSpPr/>
          <p:nvPr/>
        </p:nvSpPr>
        <p:spPr>
          <a:xfrm>
            <a:off x="3449229" y="5594195"/>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4" name="Rectangle 113">
            <a:extLst>
              <a:ext uri="{FF2B5EF4-FFF2-40B4-BE49-F238E27FC236}">
                <a16:creationId xmlns:a16="http://schemas.microsoft.com/office/drawing/2014/main" id="{3F851A45-C726-4571-9F82-8A88428D84C3}"/>
              </a:ext>
            </a:extLst>
          </p:cNvPr>
          <p:cNvSpPr/>
          <p:nvPr/>
        </p:nvSpPr>
        <p:spPr>
          <a:xfrm>
            <a:off x="5032725" y="8730225"/>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15" name="Rectangle 114">
            <a:extLst>
              <a:ext uri="{FF2B5EF4-FFF2-40B4-BE49-F238E27FC236}">
                <a16:creationId xmlns:a16="http://schemas.microsoft.com/office/drawing/2014/main" id="{EC72273D-72E3-4495-AD15-544854930DC1}"/>
              </a:ext>
            </a:extLst>
          </p:cNvPr>
          <p:cNvSpPr/>
          <p:nvPr/>
        </p:nvSpPr>
        <p:spPr>
          <a:xfrm>
            <a:off x="6597139" y="5594195"/>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6" name="Rectangle 115">
            <a:extLst>
              <a:ext uri="{FF2B5EF4-FFF2-40B4-BE49-F238E27FC236}">
                <a16:creationId xmlns:a16="http://schemas.microsoft.com/office/drawing/2014/main" id="{D6188AD7-EE38-4FB1-AA00-0C85BB2FD937}"/>
              </a:ext>
            </a:extLst>
          </p:cNvPr>
          <p:cNvSpPr/>
          <p:nvPr/>
        </p:nvSpPr>
        <p:spPr>
          <a:xfrm>
            <a:off x="1903895" y="5594195"/>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7" name="Rectangle 116">
            <a:extLst>
              <a:ext uri="{FF2B5EF4-FFF2-40B4-BE49-F238E27FC236}">
                <a16:creationId xmlns:a16="http://schemas.microsoft.com/office/drawing/2014/main" id="{2B9E1FEA-0A18-493E-B660-7A4B0FD4A50F}"/>
              </a:ext>
            </a:extLst>
          </p:cNvPr>
          <p:cNvSpPr/>
          <p:nvPr/>
        </p:nvSpPr>
        <p:spPr>
          <a:xfrm>
            <a:off x="3449229" y="8730225"/>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18" name="Rectangle 117">
            <a:extLst>
              <a:ext uri="{FF2B5EF4-FFF2-40B4-BE49-F238E27FC236}">
                <a16:creationId xmlns:a16="http://schemas.microsoft.com/office/drawing/2014/main" id="{1052A227-CB50-433A-AD5F-4A6625CFF187}"/>
              </a:ext>
            </a:extLst>
          </p:cNvPr>
          <p:cNvSpPr/>
          <p:nvPr/>
        </p:nvSpPr>
        <p:spPr>
          <a:xfrm>
            <a:off x="1903895" y="7164273"/>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19" name="Rectangle 118">
            <a:extLst>
              <a:ext uri="{FF2B5EF4-FFF2-40B4-BE49-F238E27FC236}">
                <a16:creationId xmlns:a16="http://schemas.microsoft.com/office/drawing/2014/main" id="{658A6D60-E04D-47C8-BF9B-EA415E88DC14}"/>
              </a:ext>
            </a:extLst>
          </p:cNvPr>
          <p:cNvSpPr/>
          <p:nvPr/>
        </p:nvSpPr>
        <p:spPr>
          <a:xfrm>
            <a:off x="339480" y="5594195"/>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a:extLst>
              <a:ext uri="{FF2B5EF4-FFF2-40B4-BE49-F238E27FC236}">
                <a16:creationId xmlns:a16="http://schemas.microsoft.com/office/drawing/2014/main" id="{6FA7CEC0-F553-43FE-91DB-BAAE62878571}"/>
              </a:ext>
            </a:extLst>
          </p:cNvPr>
          <p:cNvSpPr/>
          <p:nvPr/>
        </p:nvSpPr>
        <p:spPr>
          <a:xfrm>
            <a:off x="6597139" y="8730225"/>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1" name="Rectangle 120">
            <a:extLst>
              <a:ext uri="{FF2B5EF4-FFF2-40B4-BE49-F238E27FC236}">
                <a16:creationId xmlns:a16="http://schemas.microsoft.com/office/drawing/2014/main" id="{EEBF90C0-5CCE-4447-99AA-20420E362AC0}"/>
              </a:ext>
            </a:extLst>
          </p:cNvPr>
          <p:cNvSpPr/>
          <p:nvPr/>
        </p:nvSpPr>
        <p:spPr>
          <a:xfrm>
            <a:off x="339480" y="8730225"/>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2" name="Rectangle 121">
            <a:extLst>
              <a:ext uri="{FF2B5EF4-FFF2-40B4-BE49-F238E27FC236}">
                <a16:creationId xmlns:a16="http://schemas.microsoft.com/office/drawing/2014/main" id="{25076011-02C6-474B-B586-FB3A396CBF2A}"/>
              </a:ext>
            </a:extLst>
          </p:cNvPr>
          <p:cNvSpPr/>
          <p:nvPr/>
        </p:nvSpPr>
        <p:spPr>
          <a:xfrm>
            <a:off x="5061663" y="7164273"/>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3" name="Rectangle 122">
            <a:extLst>
              <a:ext uri="{FF2B5EF4-FFF2-40B4-BE49-F238E27FC236}">
                <a16:creationId xmlns:a16="http://schemas.microsoft.com/office/drawing/2014/main" id="{F8B1093C-96ED-4051-A885-CEB8C9B59DCD}"/>
              </a:ext>
            </a:extLst>
          </p:cNvPr>
          <p:cNvSpPr/>
          <p:nvPr/>
        </p:nvSpPr>
        <p:spPr>
          <a:xfrm>
            <a:off x="3449229" y="7164273"/>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4" name="Rectangle 123">
            <a:extLst>
              <a:ext uri="{FF2B5EF4-FFF2-40B4-BE49-F238E27FC236}">
                <a16:creationId xmlns:a16="http://schemas.microsoft.com/office/drawing/2014/main" id="{0FA6436E-D00B-42B2-AC81-C5F98D99BD0C}"/>
              </a:ext>
            </a:extLst>
          </p:cNvPr>
          <p:cNvSpPr/>
          <p:nvPr/>
        </p:nvSpPr>
        <p:spPr>
          <a:xfrm>
            <a:off x="339480" y="7164273"/>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25" name="TextBox 124">
            <a:extLst>
              <a:ext uri="{FF2B5EF4-FFF2-40B4-BE49-F238E27FC236}">
                <a16:creationId xmlns:a16="http://schemas.microsoft.com/office/drawing/2014/main" id="{8195B365-E656-46B9-B00D-56292A03ECDD}"/>
              </a:ext>
            </a:extLst>
          </p:cNvPr>
          <p:cNvSpPr txBox="1"/>
          <p:nvPr/>
        </p:nvSpPr>
        <p:spPr>
          <a:xfrm>
            <a:off x="356432" y="5601255"/>
            <a:ext cx="1313837" cy="1200329"/>
          </a:xfrm>
          <a:prstGeom prst="rect">
            <a:avLst/>
          </a:prstGeom>
          <a:noFill/>
          <a:effectLst>
            <a:innerShdw blurRad="63500" dist="50800" dir="13500000">
              <a:prstClr val="black">
                <a:alpha val="50000"/>
              </a:prstClr>
            </a:innerShdw>
          </a:effectLst>
        </p:spPr>
        <p:txBody>
          <a:bodyPr wrap="square" rtlCol="0">
            <a:spAutoFit/>
          </a:bodyPr>
          <a:lstStyle/>
          <a:p>
            <a:pPr algn="ctr"/>
            <a:r>
              <a:rPr lang="en-US" sz="1200" dirty="0">
                <a:solidFill>
                  <a:schemeClr val="bg1"/>
                </a:solidFill>
              </a:rPr>
              <a:t>The Solid Wood Soldiers are a Texas-based white supremacist prison gang. </a:t>
            </a:r>
            <a:endParaRPr lang="en-US" sz="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6" name="Rectangle 125">
            <a:extLst>
              <a:ext uri="{FF2B5EF4-FFF2-40B4-BE49-F238E27FC236}">
                <a16:creationId xmlns:a16="http://schemas.microsoft.com/office/drawing/2014/main" id="{84B5EE74-9DD1-4D2E-B108-D3BADC8F529C}"/>
              </a:ext>
            </a:extLst>
          </p:cNvPr>
          <p:cNvSpPr/>
          <p:nvPr/>
        </p:nvSpPr>
        <p:spPr>
          <a:xfrm>
            <a:off x="1907468" y="5601428"/>
            <a:ext cx="1353410" cy="1200329"/>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rPr>
              <a:t>The Southern Brotherhood is a large, Alabama-based white supremacist prison gang.</a:t>
            </a:r>
            <a:endParaRPr lang="en-US" sz="10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7" name="Rectangle 126">
            <a:extLst>
              <a:ext uri="{FF2B5EF4-FFF2-40B4-BE49-F238E27FC236}">
                <a16:creationId xmlns:a16="http://schemas.microsoft.com/office/drawing/2014/main" id="{87361F81-6DB3-4293-81CC-65046AED8A3B}"/>
              </a:ext>
            </a:extLst>
          </p:cNvPr>
          <p:cNvSpPr/>
          <p:nvPr/>
        </p:nvSpPr>
        <p:spPr>
          <a:xfrm>
            <a:off x="3463632" y="5601255"/>
            <a:ext cx="1353410" cy="1015663"/>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rPr>
              <a:t>Stormfront is the oldest and largest white supremacist website on the Internet.</a:t>
            </a:r>
            <a:endParaRPr lang="en-US" sz="10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8" name="Rectangle 127">
            <a:extLst>
              <a:ext uri="{FF2B5EF4-FFF2-40B4-BE49-F238E27FC236}">
                <a16:creationId xmlns:a16="http://schemas.microsoft.com/office/drawing/2014/main" id="{897341D4-20FF-4CD4-AA9C-16BF018F4034}"/>
              </a:ext>
            </a:extLst>
          </p:cNvPr>
          <p:cNvSpPr/>
          <p:nvPr/>
        </p:nvSpPr>
        <p:spPr>
          <a:xfrm>
            <a:off x="5072322" y="5601255"/>
            <a:ext cx="1411464"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Supreme White Alliance (SWA) was a hardcore racist skinhead gang based primarily in the Midwest.</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9" name="Rectangle 128">
            <a:extLst>
              <a:ext uri="{FF2B5EF4-FFF2-40B4-BE49-F238E27FC236}">
                <a16:creationId xmlns:a16="http://schemas.microsoft.com/office/drawing/2014/main" id="{217CC0ED-DC9D-4AD6-A9E5-58E038984E8C}"/>
              </a:ext>
            </a:extLst>
          </p:cNvPr>
          <p:cNvSpPr/>
          <p:nvPr/>
        </p:nvSpPr>
        <p:spPr>
          <a:xfrm>
            <a:off x="6573430" y="5594195"/>
            <a:ext cx="1332723"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Order was an American white supremacist terrorist group from the early to mid-1980s.</a:t>
            </a:r>
            <a:endParaRPr lang="en-US" sz="1000" dirty="0">
              <a:solidFill>
                <a:schemeClr val="bg1"/>
              </a:solidFill>
            </a:endParaRPr>
          </a:p>
        </p:txBody>
      </p:sp>
      <p:sp>
        <p:nvSpPr>
          <p:cNvPr id="130" name="Rectangle 129">
            <a:extLst>
              <a:ext uri="{FF2B5EF4-FFF2-40B4-BE49-F238E27FC236}">
                <a16:creationId xmlns:a16="http://schemas.microsoft.com/office/drawing/2014/main" id="{70161670-9FA6-4387-9B4C-363959318846}"/>
              </a:ext>
            </a:extLst>
          </p:cNvPr>
          <p:cNvSpPr/>
          <p:nvPr/>
        </p:nvSpPr>
        <p:spPr>
          <a:xfrm>
            <a:off x="325202" y="7164273"/>
            <a:ext cx="1332722"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Traditionalist Youth Network was a small white supremacist group that on college campuses.</a:t>
            </a:r>
          </a:p>
        </p:txBody>
      </p:sp>
      <p:sp>
        <p:nvSpPr>
          <p:cNvPr id="131" name="Rectangle 130">
            <a:extLst>
              <a:ext uri="{FF2B5EF4-FFF2-40B4-BE49-F238E27FC236}">
                <a16:creationId xmlns:a16="http://schemas.microsoft.com/office/drawing/2014/main" id="{D26E3198-F31E-4260-8EF7-62F4152CCA94}"/>
              </a:ext>
            </a:extLst>
          </p:cNvPr>
          <p:cNvSpPr/>
          <p:nvPr/>
        </p:nvSpPr>
        <p:spPr>
          <a:xfrm>
            <a:off x="1909704" y="7168770"/>
            <a:ext cx="1326825" cy="120032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Unforgiven are a large white supremacist prison gang based in the Florida prison system. </a:t>
            </a:r>
          </a:p>
        </p:txBody>
      </p:sp>
      <p:sp>
        <p:nvSpPr>
          <p:cNvPr id="132" name="Rectangle 131">
            <a:extLst>
              <a:ext uri="{FF2B5EF4-FFF2-40B4-BE49-F238E27FC236}">
                <a16:creationId xmlns:a16="http://schemas.microsoft.com/office/drawing/2014/main" id="{826E6C79-56D5-4598-BDDB-B930D4F33C42}"/>
              </a:ext>
            </a:extLst>
          </p:cNvPr>
          <p:cNvSpPr/>
          <p:nvPr/>
        </p:nvSpPr>
        <p:spPr>
          <a:xfrm>
            <a:off x="3463661" y="7175121"/>
            <a:ext cx="1382685"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Universal Aryan Brotherhood is a white supremacist prison gang based in the Oklahoma prison system.</a:t>
            </a:r>
            <a:endParaRPr lang="en-US" sz="1000" dirty="0">
              <a:solidFill>
                <a:schemeClr val="bg1"/>
              </a:solidFill>
            </a:endParaRPr>
          </a:p>
        </p:txBody>
      </p:sp>
      <p:sp>
        <p:nvSpPr>
          <p:cNvPr id="133" name="Rectangle 132">
            <a:extLst>
              <a:ext uri="{FF2B5EF4-FFF2-40B4-BE49-F238E27FC236}">
                <a16:creationId xmlns:a16="http://schemas.microsoft.com/office/drawing/2014/main" id="{AF27C1A0-A02E-4FB6-BE74-55C9569B9401}"/>
              </a:ext>
            </a:extLst>
          </p:cNvPr>
          <p:cNvSpPr/>
          <p:nvPr/>
        </p:nvSpPr>
        <p:spPr>
          <a:xfrm>
            <a:off x="5059080" y="7166439"/>
            <a:ext cx="1382685"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United Society of Aryan Skinheads (USA) is a white supremacist gang active in the prisons and on the streets. </a:t>
            </a:r>
            <a:endParaRPr lang="en-US" sz="1000" dirty="0">
              <a:solidFill>
                <a:schemeClr val="bg1"/>
              </a:solidFill>
            </a:endParaRPr>
          </a:p>
        </p:txBody>
      </p:sp>
      <p:sp>
        <p:nvSpPr>
          <p:cNvPr id="134" name="Rectangle 133">
            <a:extLst>
              <a:ext uri="{FF2B5EF4-FFF2-40B4-BE49-F238E27FC236}">
                <a16:creationId xmlns:a16="http://schemas.microsoft.com/office/drawing/2014/main" id="{990CD214-074F-499B-996A-8B90A6602B17}"/>
              </a:ext>
            </a:extLst>
          </p:cNvPr>
          <p:cNvSpPr/>
          <p:nvPr/>
        </p:nvSpPr>
        <p:spPr>
          <a:xfrm>
            <a:off x="6613322" y="7150375"/>
            <a:ext cx="1300356"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Vanguard America is a small neo-Nazi group whose logo depicts an eagle carrying a fasces.</a:t>
            </a:r>
            <a:endParaRPr lang="en-US" sz="1200" dirty="0">
              <a:solidFill>
                <a:schemeClr val="bg1"/>
              </a:solidFill>
            </a:endParaRPr>
          </a:p>
        </p:txBody>
      </p:sp>
      <p:sp>
        <p:nvSpPr>
          <p:cNvPr id="135" name="Rectangle 134">
            <a:extLst>
              <a:ext uri="{FF2B5EF4-FFF2-40B4-BE49-F238E27FC236}">
                <a16:creationId xmlns:a16="http://schemas.microsoft.com/office/drawing/2014/main" id="{5A437F60-FAEB-4F89-B452-3EF19830014F}"/>
              </a:ext>
            </a:extLst>
          </p:cNvPr>
          <p:cNvSpPr/>
          <p:nvPr/>
        </p:nvSpPr>
        <p:spPr>
          <a:xfrm>
            <a:off x="1903893" y="8737427"/>
            <a:ext cx="1406027"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Volksfront was a hybrid racist skinhead gang/neo-Nazi group that started in the 1990s -2010s.</a:t>
            </a:r>
            <a:endParaRPr lang="en-US" sz="1000" dirty="0">
              <a:solidFill>
                <a:schemeClr val="bg1"/>
              </a:solidFill>
            </a:endParaRPr>
          </a:p>
        </p:txBody>
      </p:sp>
      <p:sp>
        <p:nvSpPr>
          <p:cNvPr id="136" name="Rectangle 135">
            <a:extLst>
              <a:ext uri="{FF2B5EF4-FFF2-40B4-BE49-F238E27FC236}">
                <a16:creationId xmlns:a16="http://schemas.microsoft.com/office/drawing/2014/main" id="{F52110E1-D57A-40FA-934B-F8D392D16F64}"/>
              </a:ext>
            </a:extLst>
          </p:cNvPr>
          <p:cNvSpPr/>
          <p:nvPr/>
        </p:nvSpPr>
        <p:spPr>
          <a:xfrm>
            <a:off x="5032725" y="8737427"/>
            <a:ext cx="1361660"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The White Knights are a Texas-based white supremacist prison gang (also active in AZ).</a:t>
            </a:r>
            <a:endParaRPr lang="en-US" sz="1200" dirty="0">
              <a:solidFill>
                <a:schemeClr val="bg1"/>
              </a:solidFill>
            </a:endParaRPr>
          </a:p>
        </p:txBody>
      </p:sp>
      <p:sp>
        <p:nvSpPr>
          <p:cNvPr id="140" name="Rectangle 139">
            <a:extLst>
              <a:ext uri="{FF2B5EF4-FFF2-40B4-BE49-F238E27FC236}">
                <a16:creationId xmlns:a16="http://schemas.microsoft.com/office/drawing/2014/main" id="{EE698BC2-6E21-4A46-9D4B-0D41D8B6446F}"/>
              </a:ext>
            </a:extLst>
          </p:cNvPr>
          <p:cNvSpPr/>
          <p:nvPr/>
        </p:nvSpPr>
        <p:spPr>
          <a:xfrm>
            <a:off x="6622880" y="8737427"/>
            <a:ext cx="1245705" cy="938719"/>
          </a:xfrm>
          <a:prstGeom prst="rect">
            <a:avLst/>
          </a:prstGeom>
          <a:effectLst>
            <a:innerShdw blurRad="63500" dist="50800" dir="13500000">
              <a:prstClr val="black">
                <a:alpha val="50000"/>
              </a:prstClr>
            </a:innerShdw>
          </a:effectLst>
        </p:spPr>
        <p:txBody>
          <a:bodyPr wrap="square">
            <a:spAutoFit/>
          </a:bodyPr>
          <a:lstStyle/>
          <a:p>
            <a:pPr algn="ctr"/>
            <a:r>
              <a:rPr lang="en-US" sz="1100" dirty="0">
                <a:solidFill>
                  <a:schemeClr val="bg1"/>
                </a:solidFill>
              </a:rPr>
              <a:t>Women for Aryan Unity (WAU) is a longstanding white supremacist group for women. </a:t>
            </a:r>
          </a:p>
        </p:txBody>
      </p:sp>
      <p:sp>
        <p:nvSpPr>
          <p:cNvPr id="144" name="Rectangle 143">
            <a:extLst>
              <a:ext uri="{FF2B5EF4-FFF2-40B4-BE49-F238E27FC236}">
                <a16:creationId xmlns:a16="http://schemas.microsoft.com/office/drawing/2014/main" id="{3B08650B-3C64-4A70-AE7A-FE3990F3B854}"/>
              </a:ext>
            </a:extLst>
          </p:cNvPr>
          <p:cNvSpPr/>
          <p:nvPr/>
        </p:nvSpPr>
        <p:spPr>
          <a:xfrm>
            <a:off x="340229" y="8737427"/>
            <a:ext cx="1353263"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Vinlanders Social Club (VSC) is one of the larger hardcore racist skinhead gangs in the US, (Indiana and Arizona).</a:t>
            </a:r>
            <a:endParaRPr lang="en-US" sz="1000" dirty="0">
              <a:solidFill>
                <a:schemeClr val="bg1"/>
              </a:solidFill>
            </a:endParaRPr>
          </a:p>
        </p:txBody>
      </p:sp>
      <p:sp>
        <p:nvSpPr>
          <p:cNvPr id="145" name="Rectangle 144">
            <a:extLst>
              <a:ext uri="{FF2B5EF4-FFF2-40B4-BE49-F238E27FC236}">
                <a16:creationId xmlns:a16="http://schemas.microsoft.com/office/drawing/2014/main" id="{4B80AA43-BA09-461F-94DE-0CD726FBE74D}"/>
              </a:ext>
            </a:extLst>
          </p:cNvPr>
          <p:cNvSpPr/>
          <p:nvPr/>
        </p:nvSpPr>
        <p:spPr>
          <a:xfrm>
            <a:off x="3463632" y="8745199"/>
            <a:ext cx="1353264" cy="138499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White Aryan Resistance (WAR) is the name of a large, Arkansas-based white supremacist prison gang.</a:t>
            </a:r>
          </a:p>
        </p:txBody>
      </p:sp>
      <p:sp>
        <p:nvSpPr>
          <p:cNvPr id="174" name="TextBox 173">
            <a:extLst>
              <a:ext uri="{FF2B5EF4-FFF2-40B4-BE49-F238E27FC236}">
                <a16:creationId xmlns:a16="http://schemas.microsoft.com/office/drawing/2014/main" id="{BB86FC4A-CF02-44AF-AF2E-D4E801A974C3}"/>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93135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CBD0B0E4-6E44-409A-88DE-1E6B77350FD3}"/>
              </a:ext>
            </a:extLst>
          </p:cNvPr>
          <p:cNvSpPr/>
          <p:nvPr/>
        </p:nvSpPr>
        <p:spPr>
          <a:xfrm>
            <a:off x="3020239" y="1084126"/>
            <a:ext cx="5140765" cy="914400"/>
          </a:xfrm>
          <a:prstGeom prst="chevron">
            <a:avLst/>
          </a:prstGeom>
          <a:solidFill>
            <a:srgbClr val="04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odoni MT" panose="02070603080606020203" pitchFamily="18" charset="0"/>
              </a:rPr>
              <a:t>Sign on bonus for military-only </a:t>
            </a:r>
          </a:p>
          <a:p>
            <a:pPr algn="ctr"/>
            <a:r>
              <a:rPr lang="en-US" dirty="0">
                <a:solidFill>
                  <a:schemeClr val="bg1"/>
                </a:solidFill>
                <a:latin typeface="Bodoni MT" panose="02070603080606020203" pitchFamily="18" charset="0"/>
              </a:rPr>
              <a:t>jobs, so they are unprepared for civilian life.</a:t>
            </a:r>
          </a:p>
        </p:txBody>
      </p:sp>
      <p:sp>
        <p:nvSpPr>
          <p:cNvPr id="5" name="Arrow: Chevron 4">
            <a:extLst>
              <a:ext uri="{FF2B5EF4-FFF2-40B4-BE49-F238E27FC236}">
                <a16:creationId xmlns:a16="http://schemas.microsoft.com/office/drawing/2014/main" id="{EE6543FC-D8D6-412B-B410-3B92EFD585DD}"/>
              </a:ext>
            </a:extLst>
          </p:cNvPr>
          <p:cNvSpPr/>
          <p:nvPr/>
        </p:nvSpPr>
        <p:spPr>
          <a:xfrm>
            <a:off x="2965657" y="2139869"/>
            <a:ext cx="5209360" cy="914400"/>
          </a:xfrm>
          <a:prstGeom prst="chevron">
            <a:avLst/>
          </a:prstGeom>
          <a:solidFill>
            <a:srgbClr val="04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Bodoni MT" panose="02070603080606020203" pitchFamily="18" charset="0"/>
              </a:rPr>
              <a:t>Military take care of their people </a:t>
            </a:r>
          </a:p>
          <a:p>
            <a:pPr algn="ctr"/>
            <a:r>
              <a:rPr lang="en-US" sz="1600" dirty="0">
                <a:solidFill>
                  <a:schemeClr val="bg1"/>
                </a:solidFill>
                <a:latin typeface="Bodoni MT" panose="02070603080606020203" pitchFamily="18" charset="0"/>
              </a:rPr>
              <a:t>with a home, job, food, so they can succeed without money management skills.</a:t>
            </a:r>
          </a:p>
        </p:txBody>
      </p:sp>
      <p:sp>
        <p:nvSpPr>
          <p:cNvPr id="6" name="Arrow: Chevron 5">
            <a:extLst>
              <a:ext uri="{FF2B5EF4-FFF2-40B4-BE49-F238E27FC236}">
                <a16:creationId xmlns:a16="http://schemas.microsoft.com/office/drawing/2014/main" id="{79F8D45C-A9F8-4078-858C-AD4319E45CD8}"/>
              </a:ext>
            </a:extLst>
          </p:cNvPr>
          <p:cNvSpPr/>
          <p:nvPr/>
        </p:nvSpPr>
        <p:spPr>
          <a:xfrm>
            <a:off x="2954545" y="3232910"/>
            <a:ext cx="5209361" cy="914400"/>
          </a:xfrm>
          <a:prstGeom prst="chevron">
            <a:avLst/>
          </a:prstGeom>
          <a:solidFill>
            <a:srgbClr val="04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odoni MT" panose="02070603080606020203" pitchFamily="18" charset="0"/>
              </a:rPr>
              <a:t>Transition from military to civilian </a:t>
            </a:r>
          </a:p>
          <a:p>
            <a:pPr algn="ctr"/>
            <a:r>
              <a:rPr lang="en-US" dirty="0">
                <a:solidFill>
                  <a:schemeClr val="bg1"/>
                </a:solidFill>
                <a:latin typeface="Bodoni MT" panose="02070603080606020203" pitchFamily="18" charset="0"/>
              </a:rPr>
              <a:t>life is difficult. The sense of brotherhood, comradery, and community is gone.</a:t>
            </a:r>
          </a:p>
        </p:txBody>
      </p:sp>
      <p:sp>
        <p:nvSpPr>
          <p:cNvPr id="7" name="Arrow: Chevron 6">
            <a:extLst>
              <a:ext uri="{FF2B5EF4-FFF2-40B4-BE49-F238E27FC236}">
                <a16:creationId xmlns:a16="http://schemas.microsoft.com/office/drawing/2014/main" id="{E63942CF-1708-40BF-8771-A5FF6FC84343}"/>
              </a:ext>
            </a:extLst>
          </p:cNvPr>
          <p:cNvSpPr/>
          <p:nvPr/>
        </p:nvSpPr>
        <p:spPr>
          <a:xfrm>
            <a:off x="2965657" y="4311379"/>
            <a:ext cx="5209360" cy="914400"/>
          </a:xfrm>
          <a:prstGeom prst="chevron">
            <a:avLst/>
          </a:prstGeom>
          <a:solidFill>
            <a:srgbClr val="04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odoni MT" panose="02070603080606020203" pitchFamily="18" charset="0"/>
              </a:rPr>
              <a:t>War experience can leave them with PTSD or other mental illnesses. They may be checked more frequently than civilians.</a:t>
            </a:r>
          </a:p>
        </p:txBody>
      </p:sp>
      <p:sp>
        <p:nvSpPr>
          <p:cNvPr id="8" name="Rectangle 7">
            <a:extLst>
              <a:ext uri="{FF2B5EF4-FFF2-40B4-BE49-F238E27FC236}">
                <a16:creationId xmlns:a16="http://schemas.microsoft.com/office/drawing/2014/main" id="{21BAE164-09B5-4DF9-BDC2-2CE67B5C83FD}"/>
              </a:ext>
            </a:extLst>
          </p:cNvPr>
          <p:cNvSpPr/>
          <p:nvPr/>
        </p:nvSpPr>
        <p:spPr>
          <a:xfrm>
            <a:off x="2402945" y="4297437"/>
            <a:ext cx="1065126" cy="928342"/>
          </a:xfrm>
          <a:prstGeom prst="rect">
            <a:avLst/>
          </a:prstGeom>
          <a:solidFill>
            <a:schemeClr val="accent1"/>
          </a:solidFill>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DB18636-9A10-4DCC-A88B-729C1BF6C99E}"/>
              </a:ext>
            </a:extLst>
          </p:cNvPr>
          <p:cNvSpPr/>
          <p:nvPr/>
        </p:nvSpPr>
        <p:spPr>
          <a:xfrm>
            <a:off x="2402945" y="1072662"/>
            <a:ext cx="1065126" cy="925864"/>
          </a:xfrm>
          <a:prstGeom prst="rect">
            <a:avLst/>
          </a:prstGeom>
          <a:solidFill>
            <a:schemeClr val="accent1"/>
          </a:solidFill>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black background&#10;&#10;Description automatically generated">
            <a:extLst>
              <a:ext uri="{FF2B5EF4-FFF2-40B4-BE49-F238E27FC236}">
                <a16:creationId xmlns:a16="http://schemas.microsoft.com/office/drawing/2014/main" id="{8421B4C1-6D4E-4A93-B072-2D39491525C6}"/>
              </a:ext>
            </a:extLst>
          </p:cNvPr>
          <p:cNvPicPr>
            <a:picLocks noChangeAspect="1"/>
          </p:cNvPicPr>
          <p:nvPr/>
        </p:nvPicPr>
        <p:blipFill>
          <a:blip r:embed="rId2"/>
          <a:stretch>
            <a:fillRect/>
          </a:stretch>
        </p:blipFill>
        <p:spPr>
          <a:xfrm>
            <a:off x="2522426" y="1197368"/>
            <a:ext cx="826164" cy="690437"/>
          </a:xfrm>
          <a:prstGeom prst="rect">
            <a:avLst/>
          </a:prstGeom>
        </p:spPr>
      </p:pic>
      <p:pic>
        <p:nvPicPr>
          <p:cNvPr id="11" name="Picture 10" descr="A picture containing sitting, dark, black, white&#10;&#10;Description automatically generated">
            <a:extLst>
              <a:ext uri="{FF2B5EF4-FFF2-40B4-BE49-F238E27FC236}">
                <a16:creationId xmlns:a16="http://schemas.microsoft.com/office/drawing/2014/main" id="{FC6B82B6-C072-4B0E-8285-0F627533FADC}"/>
              </a:ext>
            </a:extLst>
          </p:cNvPr>
          <p:cNvPicPr>
            <a:picLocks noChangeAspect="1"/>
          </p:cNvPicPr>
          <p:nvPr/>
        </p:nvPicPr>
        <p:blipFill>
          <a:blip r:embed="rId3"/>
          <a:stretch>
            <a:fillRect/>
          </a:stretch>
        </p:blipFill>
        <p:spPr>
          <a:xfrm>
            <a:off x="2490970" y="4297437"/>
            <a:ext cx="977101" cy="908398"/>
          </a:xfrm>
          <a:prstGeom prst="rect">
            <a:avLst/>
          </a:prstGeom>
        </p:spPr>
      </p:pic>
      <p:sp>
        <p:nvSpPr>
          <p:cNvPr id="12" name="Rectangle 11">
            <a:extLst>
              <a:ext uri="{FF2B5EF4-FFF2-40B4-BE49-F238E27FC236}">
                <a16:creationId xmlns:a16="http://schemas.microsoft.com/office/drawing/2014/main" id="{7857BA00-6134-47B8-8DE6-8709CCA52A8D}"/>
              </a:ext>
            </a:extLst>
          </p:cNvPr>
          <p:cNvSpPr/>
          <p:nvPr/>
        </p:nvSpPr>
        <p:spPr>
          <a:xfrm>
            <a:off x="2402945" y="2126749"/>
            <a:ext cx="1065126" cy="927520"/>
          </a:xfrm>
          <a:prstGeom prst="rect">
            <a:avLst/>
          </a:prstGeom>
          <a:solidFill>
            <a:schemeClr val="accent1"/>
          </a:solidFill>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C74256E-4D82-4DD7-998B-2B3510F3FAC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05" b="97706" l="5628" r="93939">
                        <a14:foregroundMark x1="35065" y1="92661" x2="35065" y2="92661"/>
                        <a14:foregroundMark x1="19913" y1="10550" x2="19913" y2="10550"/>
                        <a14:foregroundMark x1="23377" y1="10092" x2="18182" y2="17431"/>
                        <a14:foregroundMark x1="47186" y1="8716" x2="29004" y2="25688"/>
                        <a14:foregroundMark x1="52814" y1="10092" x2="53680" y2="10092"/>
                        <a14:foregroundMark x1="48918" y1="5963" x2="72727" y2="27064"/>
                        <a14:foregroundMark x1="95238" y1="46330" x2="95238" y2="46330"/>
                        <a14:foregroundMark x1="80087" y1="96789" x2="75325" y2="95872"/>
                        <a14:foregroundMark x1="28571" y1="98165" x2="29004" y2="97248"/>
                        <a14:foregroundMark x1="5628" y1="44954" x2="5628" y2="44954"/>
                      </a14:backgroundRemoval>
                    </a14:imgEffect>
                  </a14:imgLayer>
                </a14:imgProps>
              </a:ext>
            </a:extLst>
          </a:blip>
          <a:stretch>
            <a:fillRect/>
          </a:stretch>
        </p:blipFill>
        <p:spPr>
          <a:xfrm>
            <a:off x="2626284" y="2278279"/>
            <a:ext cx="618447" cy="583643"/>
          </a:xfrm>
          <a:prstGeom prst="rect">
            <a:avLst/>
          </a:prstGeom>
        </p:spPr>
      </p:pic>
      <p:sp>
        <p:nvSpPr>
          <p:cNvPr id="14" name="Rectangle 13">
            <a:extLst>
              <a:ext uri="{FF2B5EF4-FFF2-40B4-BE49-F238E27FC236}">
                <a16:creationId xmlns:a16="http://schemas.microsoft.com/office/drawing/2014/main" id="{97668EFF-7B8F-4EE4-9950-26ACFD3A2DD5}"/>
              </a:ext>
            </a:extLst>
          </p:cNvPr>
          <p:cNvSpPr/>
          <p:nvPr/>
        </p:nvSpPr>
        <p:spPr>
          <a:xfrm>
            <a:off x="2402945" y="3222064"/>
            <a:ext cx="1065126" cy="925246"/>
          </a:xfrm>
          <a:prstGeom prst="rect">
            <a:avLst/>
          </a:prstGeom>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black, star, sky, white&#10;&#10;Description automatically generated">
            <a:extLst>
              <a:ext uri="{FF2B5EF4-FFF2-40B4-BE49-F238E27FC236}">
                <a16:creationId xmlns:a16="http://schemas.microsoft.com/office/drawing/2014/main" id="{C862EAEC-DA02-4D7B-88E6-0B7CE3C2729E}"/>
              </a:ext>
            </a:extLst>
          </p:cNvPr>
          <p:cNvPicPr>
            <a:picLocks noChangeAspect="1"/>
          </p:cNvPicPr>
          <p:nvPr/>
        </p:nvPicPr>
        <p:blipFill>
          <a:blip r:embed="rId6"/>
          <a:stretch>
            <a:fillRect/>
          </a:stretch>
        </p:blipFill>
        <p:spPr>
          <a:xfrm>
            <a:off x="2457567" y="3181178"/>
            <a:ext cx="993955" cy="1108996"/>
          </a:xfrm>
          <a:prstGeom prst="rect">
            <a:avLst/>
          </a:prstGeom>
          <a:noFill/>
        </p:spPr>
      </p:pic>
      <p:sp>
        <p:nvSpPr>
          <p:cNvPr id="16" name="Arrow: Chevron 15">
            <a:extLst>
              <a:ext uri="{FF2B5EF4-FFF2-40B4-BE49-F238E27FC236}">
                <a16:creationId xmlns:a16="http://schemas.microsoft.com/office/drawing/2014/main" id="{339BD9B7-2B85-4D4C-A886-E653E6C43AE0}"/>
              </a:ext>
            </a:extLst>
          </p:cNvPr>
          <p:cNvSpPr/>
          <p:nvPr/>
        </p:nvSpPr>
        <p:spPr>
          <a:xfrm>
            <a:off x="2965658" y="5400526"/>
            <a:ext cx="5195346" cy="914400"/>
          </a:xfrm>
          <a:prstGeom prst="chevron">
            <a:avLst/>
          </a:prstGeom>
          <a:solidFill>
            <a:srgbClr val="04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odoni MT" panose="02070603080606020203" pitchFamily="18" charset="0"/>
              </a:rPr>
              <a:t>Marriage Incentives. Extra pay means they may marry with less commitment. </a:t>
            </a:r>
          </a:p>
        </p:txBody>
      </p:sp>
      <p:sp>
        <p:nvSpPr>
          <p:cNvPr id="17" name="Rectangle 16">
            <a:extLst>
              <a:ext uri="{FF2B5EF4-FFF2-40B4-BE49-F238E27FC236}">
                <a16:creationId xmlns:a16="http://schemas.microsoft.com/office/drawing/2014/main" id="{94462F20-7535-4E5F-A87D-D7F375254942}"/>
              </a:ext>
            </a:extLst>
          </p:cNvPr>
          <p:cNvSpPr/>
          <p:nvPr/>
        </p:nvSpPr>
        <p:spPr>
          <a:xfrm>
            <a:off x="2402945" y="5400526"/>
            <a:ext cx="1065126" cy="917512"/>
          </a:xfrm>
          <a:prstGeom prst="rect">
            <a:avLst/>
          </a:prstGeom>
          <a:solidFill>
            <a:schemeClr val="accent1"/>
          </a:solidFill>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electronics, building, circuit, computer&#10;&#10;Description automatically generated">
            <a:extLst>
              <a:ext uri="{FF2B5EF4-FFF2-40B4-BE49-F238E27FC236}">
                <a16:creationId xmlns:a16="http://schemas.microsoft.com/office/drawing/2014/main" id="{68EFECC0-8A7C-4E59-9A28-04EBE62636D5}"/>
              </a:ext>
            </a:extLst>
          </p:cNvPr>
          <p:cNvPicPr>
            <a:picLocks noChangeAspect="1"/>
          </p:cNvPicPr>
          <p:nvPr/>
        </p:nvPicPr>
        <p:blipFill>
          <a:blip r:embed="rId7"/>
          <a:stretch>
            <a:fillRect/>
          </a:stretch>
        </p:blipFill>
        <p:spPr>
          <a:xfrm>
            <a:off x="2532470" y="5481582"/>
            <a:ext cx="803200" cy="803200"/>
          </a:xfrm>
          <a:prstGeom prst="rect">
            <a:avLst/>
          </a:prstGeom>
        </p:spPr>
      </p:pic>
      <p:graphicFrame>
        <p:nvGraphicFramePr>
          <p:cNvPr id="19" name="Chart 18">
            <a:extLst>
              <a:ext uri="{FF2B5EF4-FFF2-40B4-BE49-F238E27FC236}">
                <a16:creationId xmlns:a16="http://schemas.microsoft.com/office/drawing/2014/main" id="{5C3C100B-E5D1-4F24-B64B-9D615F3402E0}"/>
              </a:ext>
            </a:extLst>
          </p:cNvPr>
          <p:cNvGraphicFramePr/>
          <p:nvPr>
            <p:extLst>
              <p:ext uri="{D42A27DB-BD31-4B8C-83A1-F6EECF244321}">
                <p14:modId xmlns:p14="http://schemas.microsoft.com/office/powerpoint/2010/main" val="4225924017"/>
              </p:ext>
            </p:extLst>
          </p:nvPr>
        </p:nvGraphicFramePr>
        <p:xfrm>
          <a:off x="131716" y="7747701"/>
          <a:ext cx="3583310" cy="27030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9A64C4BA-D963-4EA4-8C4A-29BD28A532B2}"/>
              </a:ext>
            </a:extLst>
          </p:cNvPr>
          <p:cNvGraphicFramePr/>
          <p:nvPr>
            <p:extLst>
              <p:ext uri="{D42A27DB-BD31-4B8C-83A1-F6EECF244321}">
                <p14:modId xmlns:p14="http://schemas.microsoft.com/office/powerpoint/2010/main" val="3378268871"/>
              </p:ext>
            </p:extLst>
          </p:nvPr>
        </p:nvGraphicFramePr>
        <p:xfrm>
          <a:off x="3348591" y="7794534"/>
          <a:ext cx="4430306" cy="2703034"/>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20">
            <a:extLst>
              <a:ext uri="{FF2B5EF4-FFF2-40B4-BE49-F238E27FC236}">
                <a16:creationId xmlns:a16="http://schemas.microsoft.com/office/drawing/2014/main" id="{2B1095A3-AD05-495E-850D-1B9283F6B9E7}"/>
              </a:ext>
            </a:extLst>
          </p:cNvPr>
          <p:cNvSpPr txBox="1"/>
          <p:nvPr/>
        </p:nvSpPr>
        <p:spPr>
          <a:xfrm>
            <a:off x="163603" y="6459599"/>
            <a:ext cx="3739658" cy="1154162"/>
          </a:xfrm>
          <a:prstGeom prst="rect">
            <a:avLst/>
          </a:prstGeom>
          <a:solidFill>
            <a:srgbClr val="FFC611"/>
          </a:solidFill>
          <a:ln>
            <a:solidFill>
              <a:srgbClr val="FF6600"/>
            </a:solidFill>
          </a:ln>
        </p:spPr>
        <p:txBody>
          <a:bodyPr wrap="square" rtlCol="0">
            <a:spAutoFit/>
          </a:bodyPr>
          <a:lstStyle/>
          <a:p>
            <a:pPr algn="ctr"/>
            <a:r>
              <a:rPr lang="en-US" sz="2100" b="1" dirty="0">
                <a:latin typeface="Bahnschrift SemiBold" panose="020B0502040204020203" pitchFamily="34" charset="0"/>
              </a:rPr>
              <a:t>Our Study</a:t>
            </a:r>
          </a:p>
          <a:p>
            <a:pPr algn="ctr"/>
            <a:r>
              <a:rPr lang="en-US" sz="1600" i="1" dirty="0">
                <a:latin typeface="Bahnschrift SemiBold" panose="020B0502040204020203" pitchFamily="34" charset="0"/>
              </a:rPr>
              <a:t>American citizens with military experience charged and/or convicted of acts related to terrorism.  n=40</a:t>
            </a:r>
          </a:p>
        </p:txBody>
      </p:sp>
      <p:sp>
        <p:nvSpPr>
          <p:cNvPr id="22" name="TextBox 21">
            <a:extLst>
              <a:ext uri="{FF2B5EF4-FFF2-40B4-BE49-F238E27FC236}">
                <a16:creationId xmlns:a16="http://schemas.microsoft.com/office/drawing/2014/main" id="{922889B9-6DD2-451A-B8DC-4E8CFF078687}"/>
              </a:ext>
            </a:extLst>
          </p:cNvPr>
          <p:cNvSpPr txBox="1"/>
          <p:nvPr/>
        </p:nvSpPr>
        <p:spPr>
          <a:xfrm>
            <a:off x="4533648" y="6684823"/>
            <a:ext cx="3532349" cy="907941"/>
          </a:xfrm>
          <a:prstGeom prst="rect">
            <a:avLst/>
          </a:prstGeom>
          <a:solidFill>
            <a:srgbClr val="FFC611"/>
          </a:solidFill>
          <a:ln>
            <a:solidFill>
              <a:srgbClr val="FF6600"/>
            </a:solidFill>
          </a:ln>
        </p:spPr>
        <p:txBody>
          <a:bodyPr wrap="square" rtlCol="0">
            <a:spAutoFit/>
          </a:bodyPr>
          <a:lstStyle/>
          <a:p>
            <a:pPr algn="ctr"/>
            <a:r>
              <a:rPr lang="en-US" sz="2100" b="1" dirty="0">
                <a:latin typeface="Bahnschrift SemiBold" panose="020B0502040204020203" pitchFamily="34" charset="0"/>
              </a:rPr>
              <a:t>FBI Report </a:t>
            </a:r>
          </a:p>
          <a:p>
            <a:pPr algn="ctr"/>
            <a:r>
              <a:rPr lang="en-US" sz="1600" i="1" dirty="0">
                <a:latin typeface="Bahnschrift SemiBold" panose="020B0502040204020203" pitchFamily="34" charset="0"/>
              </a:rPr>
              <a:t>Active shooters with military service n=13</a:t>
            </a:r>
            <a:endParaRPr lang="en-US" i="1" dirty="0">
              <a:latin typeface="Bahnschrift SemiBold" panose="020B0502040204020203" pitchFamily="34" charset="0"/>
            </a:endParaRPr>
          </a:p>
        </p:txBody>
      </p:sp>
      <p:sp>
        <p:nvSpPr>
          <p:cNvPr id="23" name="Arrow: Pentagon 22">
            <a:extLst>
              <a:ext uri="{FF2B5EF4-FFF2-40B4-BE49-F238E27FC236}">
                <a16:creationId xmlns:a16="http://schemas.microsoft.com/office/drawing/2014/main" id="{DEBA8DBC-F0FF-4230-A54E-63E3B5C5D629}"/>
              </a:ext>
            </a:extLst>
          </p:cNvPr>
          <p:cNvSpPr/>
          <p:nvPr/>
        </p:nvSpPr>
        <p:spPr>
          <a:xfrm>
            <a:off x="193239" y="1053634"/>
            <a:ext cx="2077040" cy="570449"/>
          </a:xfrm>
          <a:prstGeom prst="homePlat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611"/>
                </a:solidFill>
              </a:rPr>
              <a:t>Why ?</a:t>
            </a:r>
          </a:p>
        </p:txBody>
      </p:sp>
      <p:sp>
        <p:nvSpPr>
          <p:cNvPr id="25" name="Rectangle 24">
            <a:extLst>
              <a:ext uri="{FF2B5EF4-FFF2-40B4-BE49-F238E27FC236}">
                <a16:creationId xmlns:a16="http://schemas.microsoft.com/office/drawing/2014/main" id="{28938EA8-2025-402B-B228-A660B7D71CBF}"/>
              </a:ext>
            </a:extLst>
          </p:cNvPr>
          <p:cNvSpPr/>
          <p:nvPr/>
        </p:nvSpPr>
        <p:spPr>
          <a:xfrm>
            <a:off x="193239" y="3555774"/>
            <a:ext cx="2841931" cy="2862322"/>
          </a:xfrm>
          <a:prstGeom prst="rect">
            <a:avLst/>
          </a:prstGeom>
        </p:spPr>
        <p:txBody>
          <a:bodyPr wrap="square">
            <a:spAutoFit/>
          </a:bodyPr>
          <a:lstStyle/>
          <a:p>
            <a:r>
              <a:rPr lang="en-US" dirty="0">
                <a:solidFill>
                  <a:srgbClr val="44546A"/>
                </a:solidFill>
              </a:rPr>
              <a:t>Jobs that did not </a:t>
            </a:r>
          </a:p>
          <a:p>
            <a:r>
              <a:rPr lang="en-US" dirty="0">
                <a:solidFill>
                  <a:srgbClr val="44546A"/>
                </a:solidFill>
              </a:rPr>
              <a:t>translate to civilian </a:t>
            </a:r>
          </a:p>
          <a:p>
            <a:r>
              <a:rPr lang="en-US" dirty="0">
                <a:solidFill>
                  <a:srgbClr val="44546A"/>
                </a:solidFill>
              </a:rPr>
              <a:t>careers:</a:t>
            </a:r>
          </a:p>
          <a:p>
            <a:pPr marL="285750" indent="-285750">
              <a:buFont typeface="Arial" panose="020B0604020202020204" pitchFamily="34" charset="0"/>
              <a:buChar char="•"/>
            </a:pPr>
            <a:r>
              <a:rPr lang="en-US" dirty="0">
                <a:solidFill>
                  <a:srgbClr val="44546A"/>
                </a:solidFill>
              </a:rPr>
              <a:t>combat engineer </a:t>
            </a:r>
          </a:p>
          <a:p>
            <a:pPr marL="285750" indent="-285750">
              <a:buFont typeface="Arial" panose="020B0604020202020204" pitchFamily="34" charset="0"/>
              <a:buChar char="•"/>
            </a:pPr>
            <a:r>
              <a:rPr lang="en-US" dirty="0">
                <a:solidFill>
                  <a:srgbClr val="44546A"/>
                </a:solidFill>
              </a:rPr>
              <a:t>infantry </a:t>
            </a:r>
          </a:p>
          <a:p>
            <a:pPr marL="285750" indent="-285750">
              <a:buFont typeface="Arial" panose="020B0604020202020204" pitchFamily="34" charset="0"/>
              <a:buChar char="•"/>
            </a:pPr>
            <a:r>
              <a:rPr lang="en-US" dirty="0">
                <a:solidFill>
                  <a:srgbClr val="44546A"/>
                </a:solidFill>
              </a:rPr>
              <a:t>patriot missile</a:t>
            </a:r>
          </a:p>
          <a:p>
            <a:pPr marL="285750" indent="-285750">
              <a:buFont typeface="Arial" panose="020B0604020202020204" pitchFamily="34" charset="0"/>
              <a:buChar char="•"/>
            </a:pPr>
            <a:r>
              <a:rPr lang="en-US" dirty="0">
                <a:solidFill>
                  <a:srgbClr val="44546A"/>
                </a:solidFill>
              </a:rPr>
              <a:t>rifleman</a:t>
            </a:r>
          </a:p>
          <a:p>
            <a:pPr marL="285750" indent="-285750">
              <a:buFont typeface="Arial" panose="020B0604020202020204" pitchFamily="34" charset="0"/>
              <a:buChar char="•"/>
            </a:pPr>
            <a:r>
              <a:rPr lang="en-US" dirty="0">
                <a:solidFill>
                  <a:srgbClr val="44546A"/>
                </a:solidFill>
              </a:rPr>
              <a:t>signalman </a:t>
            </a:r>
          </a:p>
          <a:p>
            <a:pPr marL="285750" indent="-285750">
              <a:buFont typeface="Arial" panose="020B0604020202020204" pitchFamily="34" charset="0"/>
              <a:buChar char="•"/>
            </a:pPr>
            <a:r>
              <a:rPr lang="en-US" dirty="0">
                <a:solidFill>
                  <a:srgbClr val="44546A"/>
                </a:solidFill>
              </a:rPr>
              <a:t>supply specialist </a:t>
            </a:r>
          </a:p>
          <a:p>
            <a:pPr marL="285750" indent="-285750">
              <a:buFont typeface="Arial" panose="020B0604020202020204" pitchFamily="34" charset="0"/>
              <a:buChar char="•"/>
            </a:pPr>
            <a:r>
              <a:rPr lang="en-US" dirty="0">
                <a:solidFill>
                  <a:srgbClr val="44546A"/>
                </a:solidFill>
              </a:rPr>
              <a:t>tank crew member</a:t>
            </a:r>
          </a:p>
        </p:txBody>
      </p:sp>
      <p:sp>
        <p:nvSpPr>
          <p:cNvPr id="26" name="Rectangle 25">
            <a:extLst>
              <a:ext uri="{FF2B5EF4-FFF2-40B4-BE49-F238E27FC236}">
                <a16:creationId xmlns:a16="http://schemas.microsoft.com/office/drawing/2014/main" id="{761AB9FF-449C-4D7C-AF6E-58A55577C36B}"/>
              </a:ext>
            </a:extLst>
          </p:cNvPr>
          <p:cNvSpPr/>
          <p:nvPr/>
        </p:nvSpPr>
        <p:spPr>
          <a:xfrm>
            <a:off x="1442551" y="0"/>
            <a:ext cx="6787049" cy="923330"/>
          </a:xfrm>
          <a:prstGeom prst="rect">
            <a:avLst/>
          </a:prstGeom>
          <a:noFill/>
        </p:spPr>
        <p:txBody>
          <a:bodyPr wrap="square" lIns="91440" tIns="45720" rIns="91440" bIns="45720">
            <a:spAutoFit/>
          </a:bodyPr>
          <a:lstStyle/>
          <a:p>
            <a:pPr algn="ctr"/>
            <a:r>
              <a:rPr lang="en-US" sz="5400" cap="none" spc="0" dirty="0">
                <a:ln w="0"/>
                <a:solidFill>
                  <a:srgbClr val="042754"/>
                </a:solidFill>
                <a:effectLst>
                  <a:outerShdw blurRad="38100" dist="19050" dir="2700000" algn="tl" rotWithShape="0">
                    <a:schemeClr val="dk1">
                      <a:alpha val="40000"/>
                    </a:schemeClr>
                  </a:outerShdw>
                </a:effectLst>
              </a:rPr>
              <a:t>U.S. Military Terrorists</a:t>
            </a:r>
          </a:p>
        </p:txBody>
      </p:sp>
      <p:pic>
        <p:nvPicPr>
          <p:cNvPr id="27" name="Picture 2" descr="Image result for us flag">
            <a:extLst>
              <a:ext uri="{FF2B5EF4-FFF2-40B4-BE49-F238E27FC236}">
                <a16:creationId xmlns:a16="http://schemas.microsoft.com/office/drawing/2014/main" id="{6E09C00C-1D76-4CE5-BD54-AACB468C8F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78" t="19791" b="20030"/>
          <a:stretch/>
        </p:blipFill>
        <p:spPr bwMode="auto">
          <a:xfrm>
            <a:off x="204019" y="79528"/>
            <a:ext cx="1238532" cy="7642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27">
            <a:extLst>
              <a:ext uri="{FF2B5EF4-FFF2-40B4-BE49-F238E27FC236}">
                <a16:creationId xmlns:a16="http://schemas.microsoft.com/office/drawing/2014/main" id="{4FB08048-149F-41A6-AF1D-DC4C98DA6712}"/>
              </a:ext>
            </a:extLst>
          </p:cNvPr>
          <p:cNvGraphicFramePr>
            <a:graphicFrameLocks noGrp="1"/>
          </p:cNvGraphicFramePr>
          <p:nvPr>
            <p:extLst>
              <p:ext uri="{D42A27DB-BD31-4B8C-83A1-F6EECF244321}">
                <p14:modId xmlns:p14="http://schemas.microsoft.com/office/powerpoint/2010/main" val="630973170"/>
              </p:ext>
            </p:extLst>
          </p:nvPr>
        </p:nvGraphicFramePr>
        <p:xfrm>
          <a:off x="204019" y="1797618"/>
          <a:ext cx="2066260" cy="1639473"/>
        </p:xfrm>
        <a:graphic>
          <a:graphicData uri="http://schemas.openxmlformats.org/drawingml/2006/table">
            <a:tbl>
              <a:tblPr>
                <a:gradFill rotWithShape="1">
                  <a:gsLst>
                    <a:gs pos="0">
                      <a:srgbClr val="BA3368">
                        <a:satMod val="103000"/>
                        <a:lumMod val="102000"/>
                        <a:tint val="94000"/>
                      </a:srgbClr>
                    </a:gs>
                    <a:gs pos="50000">
                      <a:srgbClr val="BA3368">
                        <a:satMod val="110000"/>
                        <a:lumMod val="100000"/>
                        <a:shade val="100000"/>
                      </a:srgbClr>
                    </a:gs>
                    <a:gs pos="100000">
                      <a:srgbClr val="BA3368">
                        <a:lumMod val="99000"/>
                        <a:satMod val="120000"/>
                        <a:shade val="78000"/>
                      </a:srgbClr>
                    </a:gs>
                  </a:gsLst>
                  <a:lin ang="5400000" scaled="0"/>
                </a:gradFill>
                <a:effectLst>
                  <a:outerShdw blurRad="57150" dist="19050" dir="5400000" algn="ctr" rotWithShape="0">
                    <a:srgbClr val="000000">
                      <a:alpha val="63000"/>
                    </a:srgbClr>
                  </a:outerShdw>
                </a:effectLst>
              </a:tblPr>
              <a:tblGrid>
                <a:gridCol w="725347">
                  <a:extLst>
                    <a:ext uri="{9D8B030D-6E8A-4147-A177-3AD203B41FA5}">
                      <a16:colId xmlns:a16="http://schemas.microsoft.com/office/drawing/2014/main" val="3159957927"/>
                    </a:ext>
                  </a:extLst>
                </a:gridCol>
                <a:gridCol w="652160">
                  <a:extLst>
                    <a:ext uri="{9D8B030D-6E8A-4147-A177-3AD203B41FA5}">
                      <a16:colId xmlns:a16="http://schemas.microsoft.com/office/drawing/2014/main" val="713889479"/>
                    </a:ext>
                  </a:extLst>
                </a:gridCol>
                <a:gridCol w="688753">
                  <a:extLst>
                    <a:ext uri="{9D8B030D-6E8A-4147-A177-3AD203B41FA5}">
                      <a16:colId xmlns:a16="http://schemas.microsoft.com/office/drawing/2014/main" val="1682600559"/>
                    </a:ext>
                  </a:extLst>
                </a:gridCol>
              </a:tblGrid>
              <a:tr h="448039">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1400" b="1" u="none" strike="noStrike" dirty="0">
                          <a:solidFill>
                            <a:srgbClr val="44546A"/>
                          </a:solidFill>
                          <a:effectLst/>
                        </a:rPr>
                        <a:t>Military</a:t>
                      </a:r>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1400" b="1" u="none" strike="noStrike" dirty="0">
                          <a:solidFill>
                            <a:srgbClr val="44546A"/>
                          </a:solidFill>
                          <a:effectLst/>
                        </a:rPr>
                        <a:t>Non-Military</a:t>
                      </a:r>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4245757"/>
                  </a:ext>
                </a:extLst>
              </a:tr>
              <a:tr h="448039">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1400" b="1" u="none" strike="noStrike" dirty="0">
                          <a:solidFill>
                            <a:srgbClr val="44546A"/>
                          </a:solidFill>
                          <a:effectLst/>
                        </a:rPr>
                        <a:t>Mental Health</a:t>
                      </a:r>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dirty="0">
                          <a:effectLst/>
                        </a:rPr>
                        <a:t>48%</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dirty="0">
                          <a:effectLst/>
                        </a:rPr>
                        <a:t>11%</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33324502"/>
                  </a:ext>
                </a:extLst>
              </a:tr>
              <a:tr h="268824">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1400" b="1" u="none" strike="noStrike" dirty="0">
                          <a:solidFill>
                            <a:srgbClr val="44546A"/>
                          </a:solidFill>
                          <a:effectLst/>
                        </a:rPr>
                        <a:t>Married</a:t>
                      </a:r>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a:effectLst/>
                        </a:rPr>
                        <a:t>35%</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dirty="0">
                          <a:effectLst/>
                        </a:rPr>
                        <a:t>18%</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393925435"/>
                  </a:ext>
                </a:extLst>
              </a:tr>
              <a:tr h="377635">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1400" b="1" u="none" strike="noStrike" dirty="0">
                          <a:solidFill>
                            <a:srgbClr val="44546A"/>
                          </a:solidFill>
                          <a:effectLst/>
                        </a:rPr>
                        <a:t>Divorced</a:t>
                      </a:r>
                      <a:endParaRPr lang="en-US" sz="1400" b="1" i="0" u="none" strike="noStrike" dirty="0">
                        <a:solidFill>
                          <a:srgbClr val="44546A"/>
                        </a:solidFill>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a:effectLst/>
                        </a:rPr>
                        <a:t>13%</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822960" rtl="0" eaLnBrk="1" latinLnBrk="0" hangingPunct="1">
                        <a:defRPr sz="1620" kern="1200">
                          <a:solidFill>
                            <a:schemeClr val="lt1"/>
                          </a:solidFill>
                          <a:latin typeface="Calibri" panose="020F0502020204030204"/>
                        </a:defRPr>
                      </a:lvl1pPr>
                      <a:lvl2pPr marL="411480" algn="l" defTabSz="822960" rtl="0" eaLnBrk="1" latinLnBrk="0" hangingPunct="1">
                        <a:defRPr sz="1620" kern="1200">
                          <a:solidFill>
                            <a:schemeClr val="lt1"/>
                          </a:solidFill>
                          <a:latin typeface="Calibri" panose="020F0502020204030204"/>
                        </a:defRPr>
                      </a:lvl2pPr>
                      <a:lvl3pPr marL="822960" algn="l" defTabSz="822960" rtl="0" eaLnBrk="1" latinLnBrk="0" hangingPunct="1">
                        <a:defRPr sz="1620" kern="1200">
                          <a:solidFill>
                            <a:schemeClr val="lt1"/>
                          </a:solidFill>
                          <a:latin typeface="Calibri" panose="020F0502020204030204"/>
                        </a:defRPr>
                      </a:lvl3pPr>
                      <a:lvl4pPr marL="1234440" algn="l" defTabSz="822960" rtl="0" eaLnBrk="1" latinLnBrk="0" hangingPunct="1">
                        <a:defRPr sz="1620" kern="1200">
                          <a:solidFill>
                            <a:schemeClr val="lt1"/>
                          </a:solidFill>
                          <a:latin typeface="Calibri" panose="020F0502020204030204"/>
                        </a:defRPr>
                      </a:lvl4pPr>
                      <a:lvl5pPr marL="1645920" algn="l" defTabSz="822960" rtl="0" eaLnBrk="1" latinLnBrk="0" hangingPunct="1">
                        <a:defRPr sz="1620" kern="1200">
                          <a:solidFill>
                            <a:schemeClr val="lt1"/>
                          </a:solidFill>
                          <a:latin typeface="Calibri" panose="020F0502020204030204"/>
                        </a:defRPr>
                      </a:lvl5pPr>
                      <a:lvl6pPr marL="2057400" algn="l" defTabSz="822960" rtl="0" eaLnBrk="1" latinLnBrk="0" hangingPunct="1">
                        <a:defRPr sz="1620" kern="1200">
                          <a:solidFill>
                            <a:schemeClr val="lt1"/>
                          </a:solidFill>
                          <a:latin typeface="Calibri" panose="020F0502020204030204"/>
                        </a:defRPr>
                      </a:lvl6pPr>
                      <a:lvl7pPr marL="2468880" algn="l" defTabSz="822960" rtl="0" eaLnBrk="1" latinLnBrk="0" hangingPunct="1">
                        <a:defRPr sz="1620" kern="1200">
                          <a:solidFill>
                            <a:schemeClr val="lt1"/>
                          </a:solidFill>
                          <a:latin typeface="Calibri" panose="020F0502020204030204"/>
                        </a:defRPr>
                      </a:lvl7pPr>
                      <a:lvl8pPr marL="2880360" algn="l" defTabSz="822960" rtl="0" eaLnBrk="1" latinLnBrk="0" hangingPunct="1">
                        <a:defRPr sz="1620" kern="1200">
                          <a:solidFill>
                            <a:schemeClr val="lt1"/>
                          </a:solidFill>
                          <a:latin typeface="Calibri" panose="020F0502020204030204"/>
                        </a:defRPr>
                      </a:lvl8pPr>
                      <a:lvl9pPr marL="3291840" algn="l" defTabSz="822960" rtl="0" eaLnBrk="1" latinLnBrk="0" hangingPunct="1">
                        <a:defRPr sz="1620" kern="1200">
                          <a:solidFill>
                            <a:schemeClr val="lt1"/>
                          </a:solidFill>
                          <a:latin typeface="Calibri" panose="020F0502020204030204"/>
                        </a:defRPr>
                      </a:lvl9pPr>
                    </a:lstStyle>
                    <a:p>
                      <a:pPr algn="ctr" fontAlgn="b"/>
                      <a:r>
                        <a:rPr lang="en-US" sz="2400" u="none" strike="noStrike" dirty="0">
                          <a:effectLst/>
                        </a:rPr>
                        <a:t>3%</a:t>
                      </a:r>
                      <a:endParaRPr lang="en-US" sz="2400" b="0" i="0" u="none" strike="noStrike" dirty="0">
                        <a:effectLst/>
                        <a:latin typeface="+mn-lt"/>
                      </a:endParaRPr>
                    </a:p>
                  </a:txBody>
                  <a:tcPr marL="0" marR="0" marT="0"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12095441"/>
                  </a:ext>
                </a:extLst>
              </a:tr>
            </a:tbl>
          </a:graphicData>
        </a:graphic>
      </p:graphicFrame>
      <p:sp>
        <p:nvSpPr>
          <p:cNvPr id="29" name="TextBox 28">
            <a:extLst>
              <a:ext uri="{FF2B5EF4-FFF2-40B4-BE49-F238E27FC236}">
                <a16:creationId xmlns:a16="http://schemas.microsoft.com/office/drawing/2014/main" id="{4B3789F4-87D8-4C25-A16F-6BF73194B71C}"/>
              </a:ext>
            </a:extLst>
          </p:cNvPr>
          <p:cNvSpPr txBox="1"/>
          <p:nvPr/>
        </p:nvSpPr>
        <p:spPr>
          <a:xfrm>
            <a:off x="2537126" y="10146268"/>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2021 Terry Oroszi</a:t>
            </a:r>
          </a:p>
        </p:txBody>
      </p:sp>
    </p:spTree>
    <p:extLst>
      <p:ext uri="{BB962C8B-B14F-4D97-AF65-F5344CB8AC3E}">
        <p14:creationId xmlns:p14="http://schemas.microsoft.com/office/powerpoint/2010/main" val="75590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Rounded Corners 325">
            <a:extLst>
              <a:ext uri="{FF2B5EF4-FFF2-40B4-BE49-F238E27FC236}">
                <a16:creationId xmlns:a16="http://schemas.microsoft.com/office/drawing/2014/main" id="{C5246EE1-701B-4997-AD5E-8F937474E78D}"/>
              </a:ext>
            </a:extLst>
          </p:cNvPr>
          <p:cNvSpPr/>
          <p:nvPr/>
        </p:nvSpPr>
        <p:spPr>
          <a:xfrm>
            <a:off x="371436" y="8397823"/>
            <a:ext cx="3900693" cy="141318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Rectangle: Rounded Corners 326">
            <a:extLst>
              <a:ext uri="{FF2B5EF4-FFF2-40B4-BE49-F238E27FC236}">
                <a16:creationId xmlns:a16="http://schemas.microsoft.com/office/drawing/2014/main" id="{A7F6EB3F-5B40-44A5-AD8B-2DC5B237173C}"/>
              </a:ext>
            </a:extLst>
          </p:cNvPr>
          <p:cNvSpPr/>
          <p:nvPr/>
        </p:nvSpPr>
        <p:spPr>
          <a:xfrm>
            <a:off x="4392695" y="8394711"/>
            <a:ext cx="3463219" cy="138894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Rectangle: Rounded Corners 324">
            <a:extLst>
              <a:ext uri="{FF2B5EF4-FFF2-40B4-BE49-F238E27FC236}">
                <a16:creationId xmlns:a16="http://schemas.microsoft.com/office/drawing/2014/main" id="{60DE778E-D749-4D62-9546-86E21679A10A}"/>
              </a:ext>
            </a:extLst>
          </p:cNvPr>
          <p:cNvSpPr/>
          <p:nvPr/>
        </p:nvSpPr>
        <p:spPr>
          <a:xfrm>
            <a:off x="3177061" y="6201651"/>
            <a:ext cx="4678853" cy="20876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Rectangle: Rounded Corners 323">
            <a:extLst>
              <a:ext uri="{FF2B5EF4-FFF2-40B4-BE49-F238E27FC236}">
                <a16:creationId xmlns:a16="http://schemas.microsoft.com/office/drawing/2014/main" id="{3205E43B-8143-4BAE-A862-18145D260118}"/>
              </a:ext>
            </a:extLst>
          </p:cNvPr>
          <p:cNvSpPr/>
          <p:nvPr/>
        </p:nvSpPr>
        <p:spPr>
          <a:xfrm>
            <a:off x="371436" y="6204048"/>
            <a:ext cx="2639727" cy="2105945"/>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Rounded Corners 322">
            <a:extLst>
              <a:ext uri="{FF2B5EF4-FFF2-40B4-BE49-F238E27FC236}">
                <a16:creationId xmlns:a16="http://schemas.microsoft.com/office/drawing/2014/main" id="{79DA6EAD-B32D-4239-8056-0AE979ED1852}"/>
              </a:ext>
            </a:extLst>
          </p:cNvPr>
          <p:cNvSpPr/>
          <p:nvPr/>
        </p:nvSpPr>
        <p:spPr>
          <a:xfrm>
            <a:off x="333402" y="4983580"/>
            <a:ext cx="7522513" cy="112241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34" name="Picture 10" descr="Image result for world map icon">
            <a:extLst>
              <a:ext uri="{FF2B5EF4-FFF2-40B4-BE49-F238E27FC236}">
                <a16:creationId xmlns:a16="http://schemas.microsoft.com/office/drawing/2014/main" id="{E1533423-BBE9-4E5C-9F99-1A55737482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7483" y1="38636" x2="17483" y2="38636"/>
                        <a14:foregroundMark x1="37762" y1="15909" x2="37762" y2="15909"/>
                        <a14:foregroundMark x1="27273" y1="13068" x2="27273" y2="13068"/>
                        <a14:foregroundMark x1="32168" y1="69886" x2="32168" y2="69886"/>
                        <a14:foregroundMark x1="87413" y1="78977" x2="87413" y2="78977"/>
                      </a14:backgroundRemoval>
                    </a14:imgEffect>
                  </a14:imgLayer>
                </a14:imgProps>
              </a:ext>
              <a:ext uri="{28A0092B-C50C-407E-A947-70E740481C1C}">
                <a14:useLocalDpi xmlns:a14="http://schemas.microsoft.com/office/drawing/2010/main" val="0"/>
              </a:ext>
            </a:extLst>
          </a:blip>
          <a:srcRect/>
          <a:stretch>
            <a:fillRect/>
          </a:stretch>
        </p:blipFill>
        <p:spPr bwMode="auto">
          <a:xfrm>
            <a:off x="1004869" y="8409261"/>
            <a:ext cx="1962750" cy="1207846"/>
          </a:xfrm>
          <a:prstGeom prst="rect">
            <a:avLst/>
          </a:prstGeom>
          <a:noFill/>
          <a:effectLst>
            <a:outerShdw blurRad="50800" dist="50800" dir="5400000" algn="ctr" rotWithShape="0">
              <a:srgbClr val="000000">
                <a:alpha val="4000"/>
              </a:srgbClr>
            </a:outerShdw>
          </a:effectLst>
          <a:extLst>
            <a:ext uri="{909E8E84-426E-40DD-AFC4-6F175D3DCCD1}">
              <a14:hiddenFill xmlns:a14="http://schemas.microsoft.com/office/drawing/2010/main">
                <a:solidFill>
                  <a:srgbClr val="FFFFFF"/>
                </a:solidFill>
              </a14:hiddenFill>
            </a:ext>
          </a:extLst>
        </p:spPr>
      </p:pic>
      <p:sp>
        <p:nvSpPr>
          <p:cNvPr id="100" name="Rectangle: Rounded Corners 99">
            <a:extLst>
              <a:ext uri="{FF2B5EF4-FFF2-40B4-BE49-F238E27FC236}">
                <a16:creationId xmlns:a16="http://schemas.microsoft.com/office/drawing/2014/main" id="{9EE4B608-7569-4439-A266-3D5EFB0E33E9}"/>
              </a:ext>
            </a:extLst>
          </p:cNvPr>
          <p:cNvSpPr/>
          <p:nvPr/>
        </p:nvSpPr>
        <p:spPr>
          <a:xfrm>
            <a:off x="348703" y="1053011"/>
            <a:ext cx="7507211" cy="110705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966869C4-1A5C-41D0-AC25-F677376F91BD}"/>
              </a:ext>
            </a:extLst>
          </p:cNvPr>
          <p:cNvGrpSpPr/>
          <p:nvPr/>
        </p:nvGrpSpPr>
        <p:grpSpPr>
          <a:xfrm>
            <a:off x="1810429" y="1223610"/>
            <a:ext cx="561187" cy="849705"/>
            <a:chOff x="687231" y="1334050"/>
            <a:chExt cx="561187" cy="849705"/>
          </a:xfrm>
        </p:grpSpPr>
        <p:grpSp>
          <p:nvGrpSpPr>
            <p:cNvPr id="11" name="Group 10">
              <a:extLst>
                <a:ext uri="{FF2B5EF4-FFF2-40B4-BE49-F238E27FC236}">
                  <a16:creationId xmlns:a16="http://schemas.microsoft.com/office/drawing/2014/main" id="{F23F3AB1-8E78-4834-B639-389D2C15CDDA}"/>
                </a:ext>
              </a:extLst>
            </p:cNvPr>
            <p:cNvGrpSpPr/>
            <p:nvPr/>
          </p:nvGrpSpPr>
          <p:grpSpPr>
            <a:xfrm>
              <a:off x="813520" y="1353175"/>
              <a:ext cx="308610" cy="830580"/>
              <a:chOff x="2887980" y="4069080"/>
              <a:chExt cx="308610" cy="830580"/>
            </a:xfrm>
          </p:grpSpPr>
          <p:sp>
            <p:nvSpPr>
              <p:cNvPr id="4" name="Oval 3">
                <a:extLst>
                  <a:ext uri="{FF2B5EF4-FFF2-40B4-BE49-F238E27FC236}">
                    <a16:creationId xmlns:a16="http://schemas.microsoft.com/office/drawing/2014/main" id="{D483B77E-C37E-452E-87A1-FAAAEF486B35}"/>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F7D059DD-76A3-435F-A738-8AD0F8911442}"/>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Rounded Corners 6">
                <a:extLst>
                  <a:ext uri="{FF2B5EF4-FFF2-40B4-BE49-F238E27FC236}">
                    <a16:creationId xmlns:a16="http://schemas.microsoft.com/office/drawing/2014/main" id="{02632E0E-89C1-46C4-92CB-1152C4E8AA90}"/>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Rounded Corners 7">
                <a:extLst>
                  <a:ext uri="{FF2B5EF4-FFF2-40B4-BE49-F238E27FC236}">
                    <a16:creationId xmlns:a16="http://schemas.microsoft.com/office/drawing/2014/main" id="{3B11165F-09B5-4615-819B-D64F0DE6B302}"/>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Rounded Corners 8">
                <a:extLst>
                  <a:ext uri="{FF2B5EF4-FFF2-40B4-BE49-F238E27FC236}">
                    <a16:creationId xmlns:a16="http://schemas.microsoft.com/office/drawing/2014/main" id="{4AF9027A-A449-42E5-9B98-592CEAD79052}"/>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a:extLst>
                  <a:ext uri="{FF2B5EF4-FFF2-40B4-BE49-F238E27FC236}">
                    <a16:creationId xmlns:a16="http://schemas.microsoft.com/office/drawing/2014/main" id="{2916E8D6-A629-43CF-8067-1F23DFB6A4B4}"/>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Rectangle 18">
              <a:extLst>
                <a:ext uri="{FF2B5EF4-FFF2-40B4-BE49-F238E27FC236}">
                  <a16:creationId xmlns:a16="http://schemas.microsoft.com/office/drawing/2014/main" id="{F0B799F0-87DB-41B6-AABF-EAF3FD1A6A88}"/>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21" name="Group 20">
            <a:extLst>
              <a:ext uri="{FF2B5EF4-FFF2-40B4-BE49-F238E27FC236}">
                <a16:creationId xmlns:a16="http://schemas.microsoft.com/office/drawing/2014/main" id="{51B63146-1C18-4294-8B24-CAF3114E1709}"/>
              </a:ext>
            </a:extLst>
          </p:cNvPr>
          <p:cNvGrpSpPr/>
          <p:nvPr/>
        </p:nvGrpSpPr>
        <p:grpSpPr>
          <a:xfrm>
            <a:off x="1484793" y="1223609"/>
            <a:ext cx="561187" cy="846862"/>
            <a:chOff x="1041561" y="1336893"/>
            <a:chExt cx="561187" cy="846862"/>
          </a:xfrm>
        </p:grpSpPr>
        <p:grpSp>
          <p:nvGrpSpPr>
            <p:cNvPr id="12" name="Group 11">
              <a:extLst>
                <a:ext uri="{FF2B5EF4-FFF2-40B4-BE49-F238E27FC236}">
                  <a16:creationId xmlns:a16="http://schemas.microsoft.com/office/drawing/2014/main" id="{87FE9C25-B01E-4F3A-A1B7-DDB99847A67C}"/>
                </a:ext>
              </a:extLst>
            </p:cNvPr>
            <p:cNvGrpSpPr/>
            <p:nvPr/>
          </p:nvGrpSpPr>
          <p:grpSpPr>
            <a:xfrm>
              <a:off x="1167850" y="1353175"/>
              <a:ext cx="308610" cy="830580"/>
              <a:chOff x="2887980" y="4069080"/>
              <a:chExt cx="308610" cy="830580"/>
            </a:xfrm>
            <a:solidFill>
              <a:srgbClr val="FFC000"/>
            </a:solidFill>
          </p:grpSpPr>
          <p:sp>
            <p:nvSpPr>
              <p:cNvPr id="13" name="Oval 12">
                <a:extLst>
                  <a:ext uri="{FF2B5EF4-FFF2-40B4-BE49-F238E27FC236}">
                    <a16:creationId xmlns:a16="http://schemas.microsoft.com/office/drawing/2014/main" id="{46F03E3B-2B2A-4A07-A105-42B3B049D4B4}"/>
                  </a:ext>
                </a:extLst>
              </p:cNvPr>
              <p:cNvSpPr/>
              <p:nvPr/>
            </p:nvSpPr>
            <p:spPr>
              <a:xfrm>
                <a:off x="2952750" y="4069080"/>
                <a:ext cx="17907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619EF771-4B17-43D3-8817-86F43AFD5ABA}"/>
                  </a:ext>
                </a:extLst>
              </p:cNvPr>
              <p:cNvSpPr/>
              <p:nvPr/>
            </p:nvSpPr>
            <p:spPr>
              <a:xfrm>
                <a:off x="2952750" y="4251960"/>
                <a:ext cx="179070" cy="358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36BB594F-2A7E-4BC4-A229-27BF214D2B06}"/>
                  </a:ext>
                </a:extLst>
              </p:cNvPr>
              <p:cNvSpPr/>
              <p:nvPr/>
            </p:nvSpPr>
            <p:spPr>
              <a:xfrm>
                <a:off x="2952750" y="4598670"/>
                <a:ext cx="64770" cy="3009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73D4965B-9169-4768-83B6-268A206B643B}"/>
                  </a:ext>
                </a:extLst>
              </p:cNvPr>
              <p:cNvSpPr/>
              <p:nvPr/>
            </p:nvSpPr>
            <p:spPr>
              <a:xfrm>
                <a:off x="3067050" y="4598670"/>
                <a:ext cx="64770" cy="3009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4BE5CD09-6605-4750-B388-2D490045F6AE}"/>
                  </a:ext>
                </a:extLst>
              </p:cNvPr>
              <p:cNvSpPr/>
              <p:nvPr/>
            </p:nvSpPr>
            <p:spPr>
              <a:xfrm>
                <a:off x="2887980" y="4251960"/>
                <a:ext cx="60960" cy="3009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8" name="Rectangle: Rounded Corners 17">
                <a:extLst>
                  <a:ext uri="{FF2B5EF4-FFF2-40B4-BE49-F238E27FC236}">
                    <a16:creationId xmlns:a16="http://schemas.microsoft.com/office/drawing/2014/main" id="{A4E21B80-FED4-4D1F-812B-1BD737C0EE08}"/>
                  </a:ext>
                </a:extLst>
              </p:cNvPr>
              <p:cNvSpPr/>
              <p:nvPr/>
            </p:nvSpPr>
            <p:spPr>
              <a:xfrm>
                <a:off x="3135630" y="4251960"/>
                <a:ext cx="60960" cy="30099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sp>
          <p:nvSpPr>
            <p:cNvPr id="20" name="Rectangle 19">
              <a:extLst>
                <a:ext uri="{FF2B5EF4-FFF2-40B4-BE49-F238E27FC236}">
                  <a16:creationId xmlns:a16="http://schemas.microsoft.com/office/drawing/2014/main" id="{F53559AD-78B9-4C54-AEC2-37B3902222FD}"/>
                </a:ext>
              </a:extLst>
            </p:cNvPr>
            <p:cNvSpPr/>
            <p:nvPr/>
          </p:nvSpPr>
          <p:spPr>
            <a:xfrm>
              <a:off x="1041561" y="1336893"/>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23" name="Group 22">
            <a:extLst>
              <a:ext uri="{FF2B5EF4-FFF2-40B4-BE49-F238E27FC236}">
                <a16:creationId xmlns:a16="http://schemas.microsoft.com/office/drawing/2014/main" id="{A9AE6689-FC82-495F-B692-CC6DD6E9F5FD}"/>
              </a:ext>
            </a:extLst>
          </p:cNvPr>
          <p:cNvGrpSpPr/>
          <p:nvPr/>
        </p:nvGrpSpPr>
        <p:grpSpPr>
          <a:xfrm>
            <a:off x="2127976" y="1223610"/>
            <a:ext cx="561187" cy="849705"/>
            <a:chOff x="687231" y="1334050"/>
            <a:chExt cx="561187" cy="849705"/>
          </a:xfrm>
        </p:grpSpPr>
        <p:grpSp>
          <p:nvGrpSpPr>
            <p:cNvPr id="24" name="Group 23">
              <a:extLst>
                <a:ext uri="{FF2B5EF4-FFF2-40B4-BE49-F238E27FC236}">
                  <a16:creationId xmlns:a16="http://schemas.microsoft.com/office/drawing/2014/main" id="{F2417BE0-764F-48AC-B2DE-BED2F1365BD0}"/>
                </a:ext>
              </a:extLst>
            </p:cNvPr>
            <p:cNvGrpSpPr/>
            <p:nvPr/>
          </p:nvGrpSpPr>
          <p:grpSpPr>
            <a:xfrm>
              <a:off x="813520" y="1353175"/>
              <a:ext cx="308610" cy="830580"/>
              <a:chOff x="2887980" y="4069080"/>
              <a:chExt cx="308610" cy="830580"/>
            </a:xfrm>
          </p:grpSpPr>
          <p:sp>
            <p:nvSpPr>
              <p:cNvPr id="26" name="Oval 25">
                <a:extLst>
                  <a:ext uri="{FF2B5EF4-FFF2-40B4-BE49-F238E27FC236}">
                    <a16:creationId xmlns:a16="http://schemas.microsoft.com/office/drawing/2014/main" id="{A5E98A75-0B38-4AD0-ADE1-4F654E23C538}"/>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FD88FC70-57D4-41F6-8151-07B4CDFE3B4F}"/>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Rounded Corners 27">
                <a:extLst>
                  <a:ext uri="{FF2B5EF4-FFF2-40B4-BE49-F238E27FC236}">
                    <a16:creationId xmlns:a16="http://schemas.microsoft.com/office/drawing/2014/main" id="{C85D3F6B-FC45-4795-91D3-D4348F8D09B4}"/>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Rounded Corners 28">
                <a:extLst>
                  <a:ext uri="{FF2B5EF4-FFF2-40B4-BE49-F238E27FC236}">
                    <a16:creationId xmlns:a16="http://schemas.microsoft.com/office/drawing/2014/main" id="{44399B51-A540-4E92-91A9-3593CA2E8741}"/>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Rounded Corners 29">
                <a:extLst>
                  <a:ext uri="{FF2B5EF4-FFF2-40B4-BE49-F238E27FC236}">
                    <a16:creationId xmlns:a16="http://schemas.microsoft.com/office/drawing/2014/main" id="{5F7D1AFD-EE56-4355-A5A9-1B15FFDDD1EC}"/>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Rounded Corners 30">
                <a:extLst>
                  <a:ext uri="{FF2B5EF4-FFF2-40B4-BE49-F238E27FC236}">
                    <a16:creationId xmlns:a16="http://schemas.microsoft.com/office/drawing/2014/main" id="{391F1E18-E2A8-4AE7-A6F5-CD2468332AB6}"/>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Rectangle 24">
              <a:extLst>
                <a:ext uri="{FF2B5EF4-FFF2-40B4-BE49-F238E27FC236}">
                  <a16:creationId xmlns:a16="http://schemas.microsoft.com/office/drawing/2014/main" id="{9E91471C-B77B-4257-BFEC-29981A536CFB}"/>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32" name="Group 31">
            <a:extLst>
              <a:ext uri="{FF2B5EF4-FFF2-40B4-BE49-F238E27FC236}">
                <a16:creationId xmlns:a16="http://schemas.microsoft.com/office/drawing/2014/main" id="{AB33562A-8717-4A05-BDE7-73E19724B8CF}"/>
              </a:ext>
            </a:extLst>
          </p:cNvPr>
          <p:cNvGrpSpPr/>
          <p:nvPr/>
        </p:nvGrpSpPr>
        <p:grpSpPr>
          <a:xfrm>
            <a:off x="1158677" y="1223610"/>
            <a:ext cx="561187" cy="849705"/>
            <a:chOff x="687231" y="1334050"/>
            <a:chExt cx="561187" cy="849705"/>
          </a:xfrm>
        </p:grpSpPr>
        <p:grpSp>
          <p:nvGrpSpPr>
            <p:cNvPr id="33" name="Group 32">
              <a:extLst>
                <a:ext uri="{FF2B5EF4-FFF2-40B4-BE49-F238E27FC236}">
                  <a16:creationId xmlns:a16="http://schemas.microsoft.com/office/drawing/2014/main" id="{2D9DD23C-FC7F-4650-8BCF-FB603A7F34C0}"/>
                </a:ext>
              </a:extLst>
            </p:cNvPr>
            <p:cNvGrpSpPr/>
            <p:nvPr/>
          </p:nvGrpSpPr>
          <p:grpSpPr>
            <a:xfrm>
              <a:off x="813520" y="1353175"/>
              <a:ext cx="308610" cy="830580"/>
              <a:chOff x="2887980" y="4069080"/>
              <a:chExt cx="308610" cy="830580"/>
            </a:xfrm>
          </p:grpSpPr>
          <p:sp>
            <p:nvSpPr>
              <p:cNvPr id="35" name="Oval 34">
                <a:extLst>
                  <a:ext uri="{FF2B5EF4-FFF2-40B4-BE49-F238E27FC236}">
                    <a16:creationId xmlns:a16="http://schemas.microsoft.com/office/drawing/2014/main" id="{9D16D09A-9FAA-4C7A-9069-6D278CE30039}"/>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6518F7FF-94D5-47FD-84A7-069662636A7A}"/>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Rounded Corners 36">
                <a:extLst>
                  <a:ext uri="{FF2B5EF4-FFF2-40B4-BE49-F238E27FC236}">
                    <a16:creationId xmlns:a16="http://schemas.microsoft.com/office/drawing/2014/main" id="{FD356324-536C-48DE-B14B-328959C354F0}"/>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Rounded Corners 37">
                <a:extLst>
                  <a:ext uri="{FF2B5EF4-FFF2-40B4-BE49-F238E27FC236}">
                    <a16:creationId xmlns:a16="http://schemas.microsoft.com/office/drawing/2014/main" id="{5F471B50-4A87-41BE-B64D-3299A7696BA6}"/>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Rounded Corners 38">
                <a:extLst>
                  <a:ext uri="{FF2B5EF4-FFF2-40B4-BE49-F238E27FC236}">
                    <a16:creationId xmlns:a16="http://schemas.microsoft.com/office/drawing/2014/main" id="{F3400C96-E32E-400D-887C-DBAFB95AB496}"/>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Rounded Corners 39">
                <a:extLst>
                  <a:ext uri="{FF2B5EF4-FFF2-40B4-BE49-F238E27FC236}">
                    <a16:creationId xmlns:a16="http://schemas.microsoft.com/office/drawing/2014/main" id="{D97E0629-A317-4E29-9A13-2A4CCA8B828A}"/>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4" name="Rectangle 33">
              <a:extLst>
                <a:ext uri="{FF2B5EF4-FFF2-40B4-BE49-F238E27FC236}">
                  <a16:creationId xmlns:a16="http://schemas.microsoft.com/office/drawing/2014/main" id="{DC6057DC-9CEB-4DB2-8854-46FC8B8C2E28}"/>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41" name="Group 40">
            <a:extLst>
              <a:ext uri="{FF2B5EF4-FFF2-40B4-BE49-F238E27FC236}">
                <a16:creationId xmlns:a16="http://schemas.microsoft.com/office/drawing/2014/main" id="{A19B4A46-7219-4F52-8A0D-E11D8C80D144}"/>
              </a:ext>
            </a:extLst>
          </p:cNvPr>
          <p:cNvGrpSpPr/>
          <p:nvPr/>
        </p:nvGrpSpPr>
        <p:grpSpPr>
          <a:xfrm>
            <a:off x="2449975" y="1223610"/>
            <a:ext cx="561187" cy="849705"/>
            <a:chOff x="687231" y="1334050"/>
            <a:chExt cx="561187" cy="849705"/>
          </a:xfrm>
        </p:grpSpPr>
        <p:grpSp>
          <p:nvGrpSpPr>
            <p:cNvPr id="42" name="Group 41">
              <a:extLst>
                <a:ext uri="{FF2B5EF4-FFF2-40B4-BE49-F238E27FC236}">
                  <a16:creationId xmlns:a16="http://schemas.microsoft.com/office/drawing/2014/main" id="{7A00A0EC-717F-48FB-ADD1-243677F069F3}"/>
                </a:ext>
              </a:extLst>
            </p:cNvPr>
            <p:cNvGrpSpPr/>
            <p:nvPr/>
          </p:nvGrpSpPr>
          <p:grpSpPr>
            <a:xfrm>
              <a:off x="813520" y="1353175"/>
              <a:ext cx="308610" cy="830580"/>
              <a:chOff x="2887980" y="4069080"/>
              <a:chExt cx="308610" cy="830580"/>
            </a:xfrm>
          </p:grpSpPr>
          <p:sp>
            <p:nvSpPr>
              <p:cNvPr id="44" name="Oval 43">
                <a:extLst>
                  <a:ext uri="{FF2B5EF4-FFF2-40B4-BE49-F238E27FC236}">
                    <a16:creationId xmlns:a16="http://schemas.microsoft.com/office/drawing/2014/main" id="{85EFD733-A249-4062-8188-302D35A48BA3}"/>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6171E15D-58AF-4E6C-BD65-B2637F20ACB9}"/>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Rounded Corners 45">
                <a:extLst>
                  <a:ext uri="{FF2B5EF4-FFF2-40B4-BE49-F238E27FC236}">
                    <a16:creationId xmlns:a16="http://schemas.microsoft.com/office/drawing/2014/main" id="{E4E26CB1-7DFA-4571-BD4C-55816B49C3E3}"/>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Rounded Corners 46">
                <a:extLst>
                  <a:ext uri="{FF2B5EF4-FFF2-40B4-BE49-F238E27FC236}">
                    <a16:creationId xmlns:a16="http://schemas.microsoft.com/office/drawing/2014/main" id="{BB18A6C7-0B2B-4DAB-86ED-E88FEE2E5DD8}"/>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Rounded Corners 47">
                <a:extLst>
                  <a:ext uri="{FF2B5EF4-FFF2-40B4-BE49-F238E27FC236}">
                    <a16:creationId xmlns:a16="http://schemas.microsoft.com/office/drawing/2014/main" id="{77F34648-8100-4E9F-BD94-66ABC509BB4F}"/>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Rounded Corners 48">
                <a:extLst>
                  <a:ext uri="{FF2B5EF4-FFF2-40B4-BE49-F238E27FC236}">
                    <a16:creationId xmlns:a16="http://schemas.microsoft.com/office/drawing/2014/main" id="{33207757-D2D4-4798-A1F6-9494291E1884}"/>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Rectangle 42">
              <a:extLst>
                <a:ext uri="{FF2B5EF4-FFF2-40B4-BE49-F238E27FC236}">
                  <a16:creationId xmlns:a16="http://schemas.microsoft.com/office/drawing/2014/main" id="{5142AE6E-6E3E-44C6-8D74-F5AB9D4BB347}"/>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59" name="Group 58">
            <a:extLst>
              <a:ext uri="{FF2B5EF4-FFF2-40B4-BE49-F238E27FC236}">
                <a16:creationId xmlns:a16="http://schemas.microsoft.com/office/drawing/2014/main" id="{3F908FAA-6DC0-43DA-A7DC-460E57B2820C}"/>
              </a:ext>
            </a:extLst>
          </p:cNvPr>
          <p:cNvGrpSpPr/>
          <p:nvPr/>
        </p:nvGrpSpPr>
        <p:grpSpPr>
          <a:xfrm>
            <a:off x="3085087" y="1223610"/>
            <a:ext cx="561187" cy="849705"/>
            <a:chOff x="687231" y="1334050"/>
            <a:chExt cx="561187" cy="849705"/>
          </a:xfrm>
        </p:grpSpPr>
        <p:grpSp>
          <p:nvGrpSpPr>
            <p:cNvPr id="60" name="Group 59">
              <a:extLst>
                <a:ext uri="{FF2B5EF4-FFF2-40B4-BE49-F238E27FC236}">
                  <a16:creationId xmlns:a16="http://schemas.microsoft.com/office/drawing/2014/main" id="{ACE2F148-1E6F-4805-8B60-A0958617E7CF}"/>
                </a:ext>
              </a:extLst>
            </p:cNvPr>
            <p:cNvGrpSpPr/>
            <p:nvPr/>
          </p:nvGrpSpPr>
          <p:grpSpPr>
            <a:xfrm>
              <a:off x="813520" y="1353175"/>
              <a:ext cx="308610" cy="830580"/>
              <a:chOff x="2887980" y="4069080"/>
              <a:chExt cx="308610" cy="830580"/>
            </a:xfrm>
          </p:grpSpPr>
          <p:sp>
            <p:nvSpPr>
              <p:cNvPr id="62" name="Oval 61">
                <a:extLst>
                  <a:ext uri="{FF2B5EF4-FFF2-40B4-BE49-F238E27FC236}">
                    <a16:creationId xmlns:a16="http://schemas.microsoft.com/office/drawing/2014/main" id="{D762EE07-1780-4D6C-A659-68CD91EAB3BD}"/>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6898DFA3-C0B8-4A8D-B3E3-0096B07801F1}"/>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Rounded Corners 63">
                <a:extLst>
                  <a:ext uri="{FF2B5EF4-FFF2-40B4-BE49-F238E27FC236}">
                    <a16:creationId xmlns:a16="http://schemas.microsoft.com/office/drawing/2014/main" id="{E7D5C34E-63F9-4C0F-A150-900095593224}"/>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Rounded Corners 64">
                <a:extLst>
                  <a:ext uri="{FF2B5EF4-FFF2-40B4-BE49-F238E27FC236}">
                    <a16:creationId xmlns:a16="http://schemas.microsoft.com/office/drawing/2014/main" id="{387DD196-DD99-4454-9654-87642C94908C}"/>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Rounded Corners 65">
                <a:extLst>
                  <a:ext uri="{FF2B5EF4-FFF2-40B4-BE49-F238E27FC236}">
                    <a16:creationId xmlns:a16="http://schemas.microsoft.com/office/drawing/2014/main" id="{53A0CF99-52B8-4421-A480-CD611E86DCD1}"/>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Rounded Corners 66">
                <a:extLst>
                  <a:ext uri="{FF2B5EF4-FFF2-40B4-BE49-F238E27FC236}">
                    <a16:creationId xmlns:a16="http://schemas.microsoft.com/office/drawing/2014/main" id="{01BA7578-2C1A-4C1A-9430-D1DA6BC24408}"/>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Rectangle 60">
              <a:extLst>
                <a:ext uri="{FF2B5EF4-FFF2-40B4-BE49-F238E27FC236}">
                  <a16:creationId xmlns:a16="http://schemas.microsoft.com/office/drawing/2014/main" id="{2D8B5199-3628-43E7-9D76-B6A2783EFE6F}"/>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grpSp>
        <p:nvGrpSpPr>
          <p:cNvPr id="68" name="Group 67">
            <a:extLst>
              <a:ext uri="{FF2B5EF4-FFF2-40B4-BE49-F238E27FC236}">
                <a16:creationId xmlns:a16="http://schemas.microsoft.com/office/drawing/2014/main" id="{B4D1FE6C-15F1-4602-881B-C0EC00EABA4A}"/>
              </a:ext>
            </a:extLst>
          </p:cNvPr>
          <p:cNvGrpSpPr/>
          <p:nvPr/>
        </p:nvGrpSpPr>
        <p:grpSpPr>
          <a:xfrm>
            <a:off x="2767744" y="1223610"/>
            <a:ext cx="561187" cy="849705"/>
            <a:chOff x="687231" y="1334050"/>
            <a:chExt cx="561187" cy="849705"/>
          </a:xfrm>
        </p:grpSpPr>
        <p:grpSp>
          <p:nvGrpSpPr>
            <p:cNvPr id="69" name="Group 68">
              <a:extLst>
                <a:ext uri="{FF2B5EF4-FFF2-40B4-BE49-F238E27FC236}">
                  <a16:creationId xmlns:a16="http://schemas.microsoft.com/office/drawing/2014/main" id="{0FCB6495-0DDF-4D14-AA85-0BE68D4CA35D}"/>
                </a:ext>
              </a:extLst>
            </p:cNvPr>
            <p:cNvGrpSpPr/>
            <p:nvPr/>
          </p:nvGrpSpPr>
          <p:grpSpPr>
            <a:xfrm>
              <a:off x="813520" y="1353175"/>
              <a:ext cx="308610" cy="830580"/>
              <a:chOff x="2887980" y="4069080"/>
              <a:chExt cx="308610" cy="830580"/>
            </a:xfrm>
          </p:grpSpPr>
          <p:sp>
            <p:nvSpPr>
              <p:cNvPr id="71" name="Oval 70">
                <a:extLst>
                  <a:ext uri="{FF2B5EF4-FFF2-40B4-BE49-F238E27FC236}">
                    <a16:creationId xmlns:a16="http://schemas.microsoft.com/office/drawing/2014/main" id="{89F0D2FF-5612-4193-912E-CDF65706A822}"/>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6769AAB4-D0CF-4787-9033-E1A1E298E399}"/>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Rounded Corners 72">
                <a:extLst>
                  <a:ext uri="{FF2B5EF4-FFF2-40B4-BE49-F238E27FC236}">
                    <a16:creationId xmlns:a16="http://schemas.microsoft.com/office/drawing/2014/main" id="{7902FC5A-C62A-4A51-8CF9-D7DEA84B595C}"/>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Rounded Corners 73">
                <a:extLst>
                  <a:ext uri="{FF2B5EF4-FFF2-40B4-BE49-F238E27FC236}">
                    <a16:creationId xmlns:a16="http://schemas.microsoft.com/office/drawing/2014/main" id="{E2303102-7533-4E5D-99B6-422DB4851FAD}"/>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Rounded Corners 74">
                <a:extLst>
                  <a:ext uri="{FF2B5EF4-FFF2-40B4-BE49-F238E27FC236}">
                    <a16:creationId xmlns:a16="http://schemas.microsoft.com/office/drawing/2014/main" id="{DC13BA6C-C0AB-403D-AD8B-A4C92101F874}"/>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Rounded Corners 75">
                <a:extLst>
                  <a:ext uri="{FF2B5EF4-FFF2-40B4-BE49-F238E27FC236}">
                    <a16:creationId xmlns:a16="http://schemas.microsoft.com/office/drawing/2014/main" id="{E9A45EC8-A3A6-484D-80A2-DDB0668787E9}"/>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 name="Rectangle 69">
              <a:extLst>
                <a:ext uri="{FF2B5EF4-FFF2-40B4-BE49-F238E27FC236}">
                  <a16:creationId xmlns:a16="http://schemas.microsoft.com/office/drawing/2014/main" id="{E34580BA-9DD0-40A0-9599-F29A3F65D672}"/>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78" name="Rectangle: Rounded Corners 77">
            <a:extLst>
              <a:ext uri="{FF2B5EF4-FFF2-40B4-BE49-F238E27FC236}">
                <a16:creationId xmlns:a16="http://schemas.microsoft.com/office/drawing/2014/main" id="{4B01B374-1240-480D-9DF6-3009AAAD5D33}"/>
              </a:ext>
            </a:extLst>
          </p:cNvPr>
          <p:cNvSpPr/>
          <p:nvPr/>
        </p:nvSpPr>
        <p:spPr>
          <a:xfrm>
            <a:off x="473655" y="238155"/>
            <a:ext cx="7381074" cy="7905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The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P</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rofile of an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A</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merican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V</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iolent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E</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xtremist</a:t>
            </a:r>
          </a:p>
        </p:txBody>
      </p:sp>
      <p:sp>
        <p:nvSpPr>
          <p:cNvPr id="101" name="Rectangle 100">
            <a:extLst>
              <a:ext uri="{FF2B5EF4-FFF2-40B4-BE49-F238E27FC236}">
                <a16:creationId xmlns:a16="http://schemas.microsoft.com/office/drawing/2014/main" id="{EAB2CDF8-F592-442C-97F9-B1D16AA863FE}"/>
              </a:ext>
            </a:extLst>
          </p:cNvPr>
          <p:cNvSpPr/>
          <p:nvPr/>
        </p:nvSpPr>
        <p:spPr>
          <a:xfrm>
            <a:off x="3775306" y="1509140"/>
            <a:ext cx="3062057"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19050" dir="2700000" algn="tl" rotWithShape="0">
                    <a:schemeClr val="dk1">
                      <a:alpha val="40000"/>
                    </a:schemeClr>
                  </a:outerShdw>
                </a:effectLst>
                <a:latin typeface="Arial Black" panose="020B0A04020102020204" pitchFamily="34" charset="0"/>
              </a:rPr>
              <a:t>Male: 92%</a:t>
            </a:r>
          </a:p>
        </p:txBody>
      </p:sp>
      <p:sp>
        <p:nvSpPr>
          <p:cNvPr id="102" name="Rectangle 101">
            <a:extLst>
              <a:ext uri="{FF2B5EF4-FFF2-40B4-BE49-F238E27FC236}">
                <a16:creationId xmlns:a16="http://schemas.microsoft.com/office/drawing/2014/main" id="{E5532411-5A2B-4CB9-98C7-B1042E5BAC5B}"/>
              </a:ext>
            </a:extLst>
          </p:cNvPr>
          <p:cNvSpPr/>
          <p:nvPr/>
        </p:nvSpPr>
        <p:spPr>
          <a:xfrm>
            <a:off x="3771541" y="1020653"/>
            <a:ext cx="3414846" cy="707886"/>
          </a:xfrm>
          <a:prstGeom prst="rect">
            <a:avLst/>
          </a:prstGeom>
          <a:noFill/>
        </p:spPr>
        <p:txBody>
          <a:bodyPr wrap="none" lIns="91440" tIns="45720" rIns="91440" bIns="45720">
            <a:spAutoFit/>
          </a:bodyPr>
          <a:lstStyle/>
          <a:p>
            <a:pPr algn="ctr"/>
            <a:r>
              <a:rPr lang="en-US" sz="4000" dirty="0">
                <a:ln w="0"/>
                <a:solidFill>
                  <a:schemeClr val="accent4"/>
                </a:solidFill>
                <a:effectLst>
                  <a:outerShdw blurRad="38100" dist="19050" dir="2700000" algn="tl" rotWithShape="0">
                    <a:schemeClr val="dk1">
                      <a:alpha val="40000"/>
                    </a:schemeClr>
                  </a:outerShdw>
                </a:effectLst>
                <a:latin typeface="Arial Black" panose="020B0A04020102020204" pitchFamily="34" charset="0"/>
              </a:rPr>
              <a:t>Female: 8%</a:t>
            </a:r>
          </a:p>
        </p:txBody>
      </p:sp>
      <p:sp>
        <p:nvSpPr>
          <p:cNvPr id="106" name="Rectangle: Rounded Corners 105">
            <a:extLst>
              <a:ext uri="{FF2B5EF4-FFF2-40B4-BE49-F238E27FC236}">
                <a16:creationId xmlns:a16="http://schemas.microsoft.com/office/drawing/2014/main" id="{43C373EF-6ACD-401C-85C7-390F35B3CE17}"/>
              </a:ext>
            </a:extLst>
          </p:cNvPr>
          <p:cNvSpPr/>
          <p:nvPr/>
        </p:nvSpPr>
        <p:spPr>
          <a:xfrm>
            <a:off x="327510" y="2259754"/>
            <a:ext cx="7549596" cy="140419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89" name="Group 188">
            <a:extLst>
              <a:ext uri="{FF2B5EF4-FFF2-40B4-BE49-F238E27FC236}">
                <a16:creationId xmlns:a16="http://schemas.microsoft.com/office/drawing/2014/main" id="{904EB215-8204-4ED5-B030-5C43BF70E8C7}"/>
              </a:ext>
            </a:extLst>
          </p:cNvPr>
          <p:cNvGrpSpPr/>
          <p:nvPr/>
        </p:nvGrpSpPr>
        <p:grpSpPr>
          <a:xfrm>
            <a:off x="6402865" y="2329461"/>
            <a:ext cx="561187" cy="849705"/>
            <a:chOff x="687231" y="1334050"/>
            <a:chExt cx="561187" cy="849705"/>
          </a:xfrm>
        </p:grpSpPr>
        <p:grpSp>
          <p:nvGrpSpPr>
            <p:cNvPr id="190" name="Group 189">
              <a:extLst>
                <a:ext uri="{FF2B5EF4-FFF2-40B4-BE49-F238E27FC236}">
                  <a16:creationId xmlns:a16="http://schemas.microsoft.com/office/drawing/2014/main" id="{86A8F33C-C32F-4B19-81EA-04F494FAB0B8}"/>
                </a:ext>
              </a:extLst>
            </p:cNvPr>
            <p:cNvGrpSpPr/>
            <p:nvPr/>
          </p:nvGrpSpPr>
          <p:grpSpPr>
            <a:xfrm>
              <a:off x="813520" y="1353175"/>
              <a:ext cx="308610" cy="830580"/>
              <a:chOff x="2887980" y="4069080"/>
              <a:chExt cx="308610" cy="830580"/>
            </a:xfrm>
          </p:grpSpPr>
          <p:sp>
            <p:nvSpPr>
              <p:cNvPr id="192" name="Oval 191">
                <a:extLst>
                  <a:ext uri="{FF2B5EF4-FFF2-40B4-BE49-F238E27FC236}">
                    <a16:creationId xmlns:a16="http://schemas.microsoft.com/office/drawing/2014/main" id="{441CE0F1-002B-4590-BEE2-628A43732C13}"/>
                  </a:ext>
                </a:extLst>
              </p:cNvPr>
              <p:cNvSpPr/>
              <p:nvPr/>
            </p:nvSpPr>
            <p:spPr>
              <a:xfrm>
                <a:off x="2952750" y="4069080"/>
                <a:ext cx="17907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id="{28247568-B677-4669-8FF2-94E133A6339F}"/>
                  </a:ext>
                </a:extLst>
              </p:cNvPr>
              <p:cNvSpPr/>
              <p:nvPr/>
            </p:nvSpPr>
            <p:spPr>
              <a:xfrm>
                <a:off x="2952750" y="4251960"/>
                <a:ext cx="179070" cy="3581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Rounded Corners 193">
                <a:extLst>
                  <a:ext uri="{FF2B5EF4-FFF2-40B4-BE49-F238E27FC236}">
                    <a16:creationId xmlns:a16="http://schemas.microsoft.com/office/drawing/2014/main" id="{48AF51E2-1861-4F6E-AFC4-56CBF80213C0}"/>
                  </a:ext>
                </a:extLst>
              </p:cNvPr>
              <p:cNvSpPr/>
              <p:nvPr/>
            </p:nvSpPr>
            <p:spPr>
              <a:xfrm>
                <a:off x="2952750" y="4598670"/>
                <a:ext cx="64770" cy="3009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Rounded Corners 194">
                <a:extLst>
                  <a:ext uri="{FF2B5EF4-FFF2-40B4-BE49-F238E27FC236}">
                    <a16:creationId xmlns:a16="http://schemas.microsoft.com/office/drawing/2014/main" id="{3F72ECBF-837E-46F7-91AE-6ECEF0FC7AE5}"/>
                  </a:ext>
                </a:extLst>
              </p:cNvPr>
              <p:cNvSpPr/>
              <p:nvPr/>
            </p:nvSpPr>
            <p:spPr>
              <a:xfrm>
                <a:off x="3067050" y="4598670"/>
                <a:ext cx="64770" cy="3009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Rounded Corners 195">
                <a:extLst>
                  <a:ext uri="{FF2B5EF4-FFF2-40B4-BE49-F238E27FC236}">
                    <a16:creationId xmlns:a16="http://schemas.microsoft.com/office/drawing/2014/main" id="{2988CC6B-0DA5-4C07-86F0-AFA8D5520F98}"/>
                  </a:ext>
                </a:extLst>
              </p:cNvPr>
              <p:cNvSpPr/>
              <p:nvPr/>
            </p:nvSpPr>
            <p:spPr>
              <a:xfrm>
                <a:off x="2887980" y="4251960"/>
                <a:ext cx="60960" cy="3009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Rectangle: Rounded Corners 196">
                <a:extLst>
                  <a:ext uri="{FF2B5EF4-FFF2-40B4-BE49-F238E27FC236}">
                    <a16:creationId xmlns:a16="http://schemas.microsoft.com/office/drawing/2014/main" id="{A2320E7A-C059-4CAC-B375-A2052E4B6EEE}"/>
                  </a:ext>
                </a:extLst>
              </p:cNvPr>
              <p:cNvSpPr/>
              <p:nvPr/>
            </p:nvSpPr>
            <p:spPr>
              <a:xfrm>
                <a:off x="3135630" y="4251960"/>
                <a:ext cx="60960" cy="3009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1" name="Rectangle 190">
              <a:extLst>
                <a:ext uri="{FF2B5EF4-FFF2-40B4-BE49-F238E27FC236}">
                  <a16:creationId xmlns:a16="http://schemas.microsoft.com/office/drawing/2014/main" id="{01D47A00-8F98-4ED7-9CF8-91747478B621}"/>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198" name="Oval 197">
            <a:extLst>
              <a:ext uri="{FF2B5EF4-FFF2-40B4-BE49-F238E27FC236}">
                <a16:creationId xmlns:a16="http://schemas.microsoft.com/office/drawing/2014/main" id="{867D3967-8126-420E-AB31-399F1A405D4B}"/>
              </a:ext>
            </a:extLst>
          </p:cNvPr>
          <p:cNvSpPr/>
          <p:nvPr/>
        </p:nvSpPr>
        <p:spPr>
          <a:xfrm>
            <a:off x="5595464" y="2872229"/>
            <a:ext cx="808413" cy="722858"/>
          </a:xfrm>
          <a:prstGeom prst="ellipse">
            <a:avLst/>
          </a:prstGeom>
          <a:solidFill>
            <a:schemeClr val="accent4"/>
          </a:solidFill>
          <a:ln>
            <a:solidFill>
              <a:schemeClr val="accent4">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Oval 198">
            <a:extLst>
              <a:ext uri="{FF2B5EF4-FFF2-40B4-BE49-F238E27FC236}">
                <a16:creationId xmlns:a16="http://schemas.microsoft.com/office/drawing/2014/main" id="{C35AB083-59BD-4608-85A2-CD70D8BA5CF0}"/>
              </a:ext>
            </a:extLst>
          </p:cNvPr>
          <p:cNvSpPr/>
          <p:nvPr/>
        </p:nvSpPr>
        <p:spPr>
          <a:xfrm>
            <a:off x="6963042" y="2872229"/>
            <a:ext cx="808413" cy="722858"/>
          </a:xfrm>
          <a:prstGeom prst="ellipse">
            <a:avLst/>
          </a:prstGeom>
          <a:solidFill>
            <a:schemeClr val="accent4"/>
          </a:solidFill>
          <a:ln>
            <a:solidFill>
              <a:schemeClr val="accent4">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0" name="Straight Arrow Connector 199">
            <a:extLst>
              <a:ext uri="{FF2B5EF4-FFF2-40B4-BE49-F238E27FC236}">
                <a16:creationId xmlns:a16="http://schemas.microsoft.com/office/drawing/2014/main" id="{1CF78200-E18F-490B-9CBB-D04D1FC4822D}"/>
              </a:ext>
            </a:extLst>
          </p:cNvPr>
          <p:cNvCxnSpPr>
            <a:stCxn id="198" idx="6"/>
            <a:endCxn id="199" idx="2"/>
          </p:cNvCxnSpPr>
          <p:nvPr/>
        </p:nvCxnSpPr>
        <p:spPr>
          <a:xfrm>
            <a:off x="6403876" y="3233657"/>
            <a:ext cx="559165"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2FAD625A-DA6B-4D1D-88CB-5716A4A22814}"/>
              </a:ext>
            </a:extLst>
          </p:cNvPr>
          <p:cNvSpPr txBox="1"/>
          <p:nvPr/>
        </p:nvSpPr>
        <p:spPr>
          <a:xfrm>
            <a:off x="6406780" y="3221332"/>
            <a:ext cx="726932" cy="383503"/>
          </a:xfrm>
          <a:prstGeom prst="rect">
            <a:avLst/>
          </a:prstGeom>
          <a:noFill/>
        </p:spPr>
        <p:txBody>
          <a:bodyPr wrap="square" rtlCol="0">
            <a:spAutoFit/>
          </a:bodyPr>
          <a:lstStyle/>
          <a:p>
            <a:r>
              <a:rPr lang="en-US" dirty="0">
                <a:latin typeface="Adobe Garamond Pro Bold" panose="02020702060506020403" pitchFamily="18" charset="0"/>
              </a:rPr>
              <a:t>80%</a:t>
            </a:r>
          </a:p>
        </p:txBody>
      </p:sp>
      <p:sp>
        <p:nvSpPr>
          <p:cNvPr id="202" name="TextBox 201">
            <a:extLst>
              <a:ext uri="{FF2B5EF4-FFF2-40B4-BE49-F238E27FC236}">
                <a16:creationId xmlns:a16="http://schemas.microsoft.com/office/drawing/2014/main" id="{C280827C-3C92-4DE1-B047-C5308D35CD24}"/>
              </a:ext>
            </a:extLst>
          </p:cNvPr>
          <p:cNvSpPr txBox="1"/>
          <p:nvPr/>
        </p:nvSpPr>
        <p:spPr>
          <a:xfrm>
            <a:off x="5649036" y="2981650"/>
            <a:ext cx="732718" cy="519178"/>
          </a:xfrm>
          <a:prstGeom prst="rect">
            <a:avLst/>
          </a:prstGeom>
          <a:noFill/>
        </p:spPr>
        <p:txBody>
          <a:bodyPr wrap="square" rtlCol="0">
            <a:spAutoFit/>
          </a:bodyPr>
          <a:lstStyle/>
          <a:p>
            <a:r>
              <a:rPr lang="en-US" sz="2800" dirty="0">
                <a:latin typeface="Arial Black" panose="020B0A04020102020204" pitchFamily="34" charset="0"/>
              </a:rPr>
              <a:t>20</a:t>
            </a:r>
          </a:p>
        </p:txBody>
      </p:sp>
      <p:sp>
        <p:nvSpPr>
          <p:cNvPr id="203" name="TextBox 202">
            <a:extLst>
              <a:ext uri="{FF2B5EF4-FFF2-40B4-BE49-F238E27FC236}">
                <a16:creationId xmlns:a16="http://schemas.microsoft.com/office/drawing/2014/main" id="{B58A1F05-3CD7-4168-AD7F-27D5B5D1EB95}"/>
              </a:ext>
            </a:extLst>
          </p:cNvPr>
          <p:cNvSpPr txBox="1"/>
          <p:nvPr/>
        </p:nvSpPr>
        <p:spPr>
          <a:xfrm>
            <a:off x="7014829" y="2981650"/>
            <a:ext cx="732718" cy="519178"/>
          </a:xfrm>
          <a:prstGeom prst="rect">
            <a:avLst/>
          </a:prstGeom>
          <a:noFill/>
        </p:spPr>
        <p:txBody>
          <a:bodyPr wrap="square" rtlCol="0">
            <a:spAutoFit/>
          </a:bodyPr>
          <a:lstStyle/>
          <a:p>
            <a:r>
              <a:rPr lang="en-US" sz="2800" dirty="0">
                <a:latin typeface="Arial Black" panose="020B0A04020102020204" pitchFamily="34" charset="0"/>
              </a:rPr>
              <a:t>53</a:t>
            </a:r>
          </a:p>
        </p:txBody>
      </p:sp>
      <p:grpSp>
        <p:nvGrpSpPr>
          <p:cNvPr id="204" name="Group 203">
            <a:extLst>
              <a:ext uri="{FF2B5EF4-FFF2-40B4-BE49-F238E27FC236}">
                <a16:creationId xmlns:a16="http://schemas.microsoft.com/office/drawing/2014/main" id="{432E22DB-2C1F-4C4F-ABA2-79CDAA794A18}"/>
              </a:ext>
            </a:extLst>
          </p:cNvPr>
          <p:cNvGrpSpPr/>
          <p:nvPr/>
        </p:nvGrpSpPr>
        <p:grpSpPr>
          <a:xfrm>
            <a:off x="4061515" y="2346836"/>
            <a:ext cx="561187" cy="849705"/>
            <a:chOff x="687231" y="1334050"/>
            <a:chExt cx="561187" cy="849705"/>
          </a:xfrm>
        </p:grpSpPr>
        <p:grpSp>
          <p:nvGrpSpPr>
            <p:cNvPr id="205" name="Group 204">
              <a:extLst>
                <a:ext uri="{FF2B5EF4-FFF2-40B4-BE49-F238E27FC236}">
                  <a16:creationId xmlns:a16="http://schemas.microsoft.com/office/drawing/2014/main" id="{447A6DD9-96D2-42E4-90E2-40D8080D48D8}"/>
                </a:ext>
              </a:extLst>
            </p:cNvPr>
            <p:cNvGrpSpPr/>
            <p:nvPr/>
          </p:nvGrpSpPr>
          <p:grpSpPr>
            <a:xfrm>
              <a:off x="813520" y="1353175"/>
              <a:ext cx="308610" cy="830580"/>
              <a:chOff x="2887980" y="4069080"/>
              <a:chExt cx="308610" cy="830580"/>
            </a:xfrm>
          </p:grpSpPr>
          <p:sp>
            <p:nvSpPr>
              <p:cNvPr id="207" name="Oval 206">
                <a:extLst>
                  <a:ext uri="{FF2B5EF4-FFF2-40B4-BE49-F238E27FC236}">
                    <a16:creationId xmlns:a16="http://schemas.microsoft.com/office/drawing/2014/main" id="{8C9193DD-33DD-42AB-9308-53F323D44658}"/>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a:extLst>
                  <a:ext uri="{FF2B5EF4-FFF2-40B4-BE49-F238E27FC236}">
                    <a16:creationId xmlns:a16="http://schemas.microsoft.com/office/drawing/2014/main" id="{C961BC07-5871-4877-A55C-35B1801F15BC}"/>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Rounded Corners 208">
                <a:extLst>
                  <a:ext uri="{FF2B5EF4-FFF2-40B4-BE49-F238E27FC236}">
                    <a16:creationId xmlns:a16="http://schemas.microsoft.com/office/drawing/2014/main" id="{45B77C06-BC60-4EFB-A0ED-4E8478C50B81}"/>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Rounded Corners 209">
                <a:extLst>
                  <a:ext uri="{FF2B5EF4-FFF2-40B4-BE49-F238E27FC236}">
                    <a16:creationId xmlns:a16="http://schemas.microsoft.com/office/drawing/2014/main" id="{DC17231D-396A-4BB6-8BFF-8158119C488E}"/>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Rounded Corners 210">
                <a:extLst>
                  <a:ext uri="{FF2B5EF4-FFF2-40B4-BE49-F238E27FC236}">
                    <a16:creationId xmlns:a16="http://schemas.microsoft.com/office/drawing/2014/main" id="{97A1FF4F-E5FD-4B4E-85B6-24A287DF5B48}"/>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Rounded Corners 211">
                <a:extLst>
                  <a:ext uri="{FF2B5EF4-FFF2-40B4-BE49-F238E27FC236}">
                    <a16:creationId xmlns:a16="http://schemas.microsoft.com/office/drawing/2014/main" id="{D2D1CDE8-7A8A-4153-B360-1FDD179ED042}"/>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6" name="Rectangle 205">
              <a:extLst>
                <a:ext uri="{FF2B5EF4-FFF2-40B4-BE49-F238E27FC236}">
                  <a16:creationId xmlns:a16="http://schemas.microsoft.com/office/drawing/2014/main" id="{07146440-7E96-4A6F-A7F3-D87954101034}"/>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213" name="Oval 212">
            <a:extLst>
              <a:ext uri="{FF2B5EF4-FFF2-40B4-BE49-F238E27FC236}">
                <a16:creationId xmlns:a16="http://schemas.microsoft.com/office/drawing/2014/main" id="{3CAC2AE2-3A37-4BA8-AD36-85A89F7DA642}"/>
              </a:ext>
            </a:extLst>
          </p:cNvPr>
          <p:cNvSpPr/>
          <p:nvPr/>
        </p:nvSpPr>
        <p:spPr>
          <a:xfrm>
            <a:off x="3254114" y="2889604"/>
            <a:ext cx="808413" cy="722858"/>
          </a:xfrm>
          <a:prstGeom prst="ellipse">
            <a:avLst/>
          </a:prstGeom>
          <a:solidFill>
            <a:schemeClr val="accent1"/>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Oval 213">
            <a:extLst>
              <a:ext uri="{FF2B5EF4-FFF2-40B4-BE49-F238E27FC236}">
                <a16:creationId xmlns:a16="http://schemas.microsoft.com/office/drawing/2014/main" id="{A58816A8-A50A-401E-850E-8E90F1393767}"/>
              </a:ext>
            </a:extLst>
          </p:cNvPr>
          <p:cNvSpPr/>
          <p:nvPr/>
        </p:nvSpPr>
        <p:spPr>
          <a:xfrm>
            <a:off x="4621692" y="2889604"/>
            <a:ext cx="808413" cy="722858"/>
          </a:xfrm>
          <a:prstGeom prst="ellipse">
            <a:avLst/>
          </a:prstGeom>
          <a:solidFill>
            <a:schemeClr val="accent1"/>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5" name="Straight Arrow Connector 214">
            <a:extLst>
              <a:ext uri="{FF2B5EF4-FFF2-40B4-BE49-F238E27FC236}">
                <a16:creationId xmlns:a16="http://schemas.microsoft.com/office/drawing/2014/main" id="{D4706058-5537-409B-AC1B-644676CAA27E}"/>
              </a:ext>
            </a:extLst>
          </p:cNvPr>
          <p:cNvCxnSpPr>
            <a:stCxn id="213" idx="6"/>
            <a:endCxn id="214" idx="2"/>
          </p:cNvCxnSpPr>
          <p:nvPr/>
        </p:nvCxnSpPr>
        <p:spPr>
          <a:xfrm>
            <a:off x="4062526" y="3251033"/>
            <a:ext cx="559165"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F662241F-4E74-48CE-8F29-53B9595C35AB}"/>
              </a:ext>
            </a:extLst>
          </p:cNvPr>
          <p:cNvSpPr txBox="1"/>
          <p:nvPr/>
        </p:nvSpPr>
        <p:spPr>
          <a:xfrm>
            <a:off x="4065430" y="3238708"/>
            <a:ext cx="726932" cy="383503"/>
          </a:xfrm>
          <a:prstGeom prst="rect">
            <a:avLst/>
          </a:prstGeom>
          <a:noFill/>
        </p:spPr>
        <p:txBody>
          <a:bodyPr wrap="square" rtlCol="0">
            <a:spAutoFit/>
          </a:bodyPr>
          <a:lstStyle/>
          <a:p>
            <a:r>
              <a:rPr lang="en-US" dirty="0">
                <a:latin typeface="Adobe Garamond Pro Bold" panose="02020702060506020403" pitchFamily="18" charset="0"/>
              </a:rPr>
              <a:t>80%</a:t>
            </a:r>
          </a:p>
        </p:txBody>
      </p:sp>
      <p:sp>
        <p:nvSpPr>
          <p:cNvPr id="217" name="TextBox 216">
            <a:extLst>
              <a:ext uri="{FF2B5EF4-FFF2-40B4-BE49-F238E27FC236}">
                <a16:creationId xmlns:a16="http://schemas.microsoft.com/office/drawing/2014/main" id="{DB245372-C3E8-447F-94F5-1DB41C8D5474}"/>
              </a:ext>
            </a:extLst>
          </p:cNvPr>
          <p:cNvSpPr txBox="1"/>
          <p:nvPr/>
        </p:nvSpPr>
        <p:spPr>
          <a:xfrm>
            <a:off x="3307686" y="2999026"/>
            <a:ext cx="732718" cy="519178"/>
          </a:xfrm>
          <a:prstGeom prst="rect">
            <a:avLst/>
          </a:prstGeom>
          <a:noFill/>
        </p:spPr>
        <p:txBody>
          <a:bodyPr wrap="square" rtlCol="0">
            <a:spAutoFit/>
          </a:bodyPr>
          <a:lstStyle/>
          <a:p>
            <a:r>
              <a:rPr lang="en-US" sz="2800" dirty="0">
                <a:latin typeface="Arial Black" panose="020B0A04020102020204" pitchFamily="34" charset="0"/>
              </a:rPr>
              <a:t>20</a:t>
            </a:r>
          </a:p>
        </p:txBody>
      </p:sp>
      <p:sp>
        <p:nvSpPr>
          <p:cNvPr id="218" name="TextBox 217">
            <a:extLst>
              <a:ext uri="{FF2B5EF4-FFF2-40B4-BE49-F238E27FC236}">
                <a16:creationId xmlns:a16="http://schemas.microsoft.com/office/drawing/2014/main" id="{C0DF5D04-82C3-4D7B-8655-3DD69295E63D}"/>
              </a:ext>
            </a:extLst>
          </p:cNvPr>
          <p:cNvSpPr txBox="1"/>
          <p:nvPr/>
        </p:nvSpPr>
        <p:spPr>
          <a:xfrm>
            <a:off x="4673479" y="2999026"/>
            <a:ext cx="732718" cy="519178"/>
          </a:xfrm>
          <a:prstGeom prst="rect">
            <a:avLst/>
          </a:prstGeom>
          <a:noFill/>
        </p:spPr>
        <p:txBody>
          <a:bodyPr wrap="square" rtlCol="0">
            <a:spAutoFit/>
          </a:bodyPr>
          <a:lstStyle/>
          <a:p>
            <a:r>
              <a:rPr lang="en-US" sz="2800" dirty="0">
                <a:latin typeface="Arial Black" panose="020B0A04020102020204" pitchFamily="34" charset="0"/>
              </a:rPr>
              <a:t>50</a:t>
            </a:r>
          </a:p>
        </p:txBody>
      </p:sp>
      <p:sp>
        <p:nvSpPr>
          <p:cNvPr id="228" name="Rectangle: Rounded Corners 227">
            <a:extLst>
              <a:ext uri="{FF2B5EF4-FFF2-40B4-BE49-F238E27FC236}">
                <a16:creationId xmlns:a16="http://schemas.microsoft.com/office/drawing/2014/main" id="{F9E3D45B-FF8C-458F-9EEF-084EB13ED444}"/>
              </a:ext>
            </a:extLst>
          </p:cNvPr>
          <p:cNvSpPr/>
          <p:nvPr/>
        </p:nvSpPr>
        <p:spPr>
          <a:xfrm>
            <a:off x="350251" y="3754519"/>
            <a:ext cx="7505663" cy="11224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23" name="Picture 222">
            <a:extLst>
              <a:ext uri="{FF2B5EF4-FFF2-40B4-BE49-F238E27FC236}">
                <a16:creationId xmlns:a16="http://schemas.microsoft.com/office/drawing/2014/main" id="{9B1E02C7-A09C-4C26-AD12-8150741BF8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55638" y="3741726"/>
            <a:ext cx="1119612" cy="1236781"/>
          </a:xfrm>
          <a:prstGeom prst="rect">
            <a:avLst/>
          </a:prstGeom>
        </p:spPr>
      </p:pic>
      <p:sp>
        <p:nvSpPr>
          <p:cNvPr id="224" name="Rectangle 223">
            <a:extLst>
              <a:ext uri="{FF2B5EF4-FFF2-40B4-BE49-F238E27FC236}">
                <a16:creationId xmlns:a16="http://schemas.microsoft.com/office/drawing/2014/main" id="{7749FD02-8E4C-4845-836A-64800ACEB4EB}"/>
              </a:ext>
            </a:extLst>
          </p:cNvPr>
          <p:cNvSpPr/>
          <p:nvPr/>
        </p:nvSpPr>
        <p:spPr>
          <a:xfrm>
            <a:off x="1593574" y="3807472"/>
            <a:ext cx="4963606" cy="769441"/>
          </a:xfrm>
          <a:prstGeom prst="rect">
            <a:avLst/>
          </a:prstGeom>
          <a:noFill/>
        </p:spPr>
        <p:txBody>
          <a:bodyPr wrap="square" lIns="91440" tIns="45720" rIns="91440" bIns="45720">
            <a:spAutoFit/>
          </a:bodyPr>
          <a:lstStyle/>
          <a:p>
            <a:pPr algn="ctr"/>
            <a:r>
              <a:rPr lang="en-US" sz="4400" dirty="0">
                <a:ln w="0"/>
                <a:solidFill>
                  <a:schemeClr val="accent4"/>
                </a:solidFill>
                <a:effectLst>
                  <a:outerShdw blurRad="38100" dist="19050" dir="2700000" algn="tl" rotWithShape="0">
                    <a:schemeClr val="dk1">
                      <a:alpha val="40000"/>
                    </a:schemeClr>
                  </a:outerShdw>
                </a:effectLst>
                <a:latin typeface="Arial Black" panose="020B0A04020102020204" pitchFamily="34" charset="0"/>
              </a:rPr>
              <a:t>61% College</a:t>
            </a:r>
          </a:p>
        </p:txBody>
      </p:sp>
      <p:graphicFrame>
        <p:nvGraphicFramePr>
          <p:cNvPr id="221" name="Chart 220">
            <a:extLst>
              <a:ext uri="{FF2B5EF4-FFF2-40B4-BE49-F238E27FC236}">
                <a16:creationId xmlns:a16="http://schemas.microsoft.com/office/drawing/2014/main" id="{3A0A8D43-DB6E-4718-91AC-8B2B990B3CCB}"/>
              </a:ext>
            </a:extLst>
          </p:cNvPr>
          <p:cNvGraphicFramePr>
            <a:graphicFrameLocks/>
          </p:cNvGraphicFramePr>
          <p:nvPr/>
        </p:nvGraphicFramePr>
        <p:xfrm>
          <a:off x="5903514" y="3578595"/>
          <a:ext cx="2453544" cy="1440805"/>
        </p:xfrm>
        <a:graphic>
          <a:graphicData uri="http://schemas.openxmlformats.org/drawingml/2006/chart">
            <c:chart xmlns:c="http://schemas.openxmlformats.org/drawingml/2006/chart" xmlns:r="http://schemas.openxmlformats.org/officeDocument/2006/relationships" r:id="rId6"/>
          </a:graphicData>
        </a:graphic>
      </p:graphicFrame>
      <p:sp>
        <p:nvSpPr>
          <p:cNvPr id="226" name="TextBox 225">
            <a:extLst>
              <a:ext uri="{FF2B5EF4-FFF2-40B4-BE49-F238E27FC236}">
                <a16:creationId xmlns:a16="http://schemas.microsoft.com/office/drawing/2014/main" id="{59DC5185-08D9-4D25-BD4F-813760AE50EB}"/>
              </a:ext>
            </a:extLst>
          </p:cNvPr>
          <p:cNvSpPr txBox="1"/>
          <p:nvPr/>
        </p:nvSpPr>
        <p:spPr>
          <a:xfrm>
            <a:off x="6551416" y="4084521"/>
            <a:ext cx="739241" cy="674672"/>
          </a:xfrm>
          <a:prstGeom prst="rect">
            <a:avLst/>
          </a:prstGeom>
          <a:noFill/>
        </p:spPr>
        <p:txBody>
          <a:bodyPr wrap="none" rtlCol="0">
            <a:spAutoFit/>
          </a:bodyPr>
          <a:lstStyle/>
          <a:p>
            <a:r>
              <a:rPr lang="en-US" dirty="0"/>
              <a:t>64%</a:t>
            </a:r>
          </a:p>
          <a:p>
            <a:r>
              <a:rPr lang="en-US" dirty="0"/>
              <a:t>STEM</a:t>
            </a:r>
          </a:p>
        </p:txBody>
      </p:sp>
      <p:sp>
        <p:nvSpPr>
          <p:cNvPr id="231" name="TextBox 230">
            <a:extLst>
              <a:ext uri="{FF2B5EF4-FFF2-40B4-BE49-F238E27FC236}">
                <a16:creationId xmlns:a16="http://schemas.microsoft.com/office/drawing/2014/main" id="{00467FCB-5F0B-414F-9D11-8B05BE84517E}"/>
              </a:ext>
            </a:extLst>
          </p:cNvPr>
          <p:cNvSpPr txBox="1"/>
          <p:nvPr/>
        </p:nvSpPr>
        <p:spPr>
          <a:xfrm>
            <a:off x="7090268" y="3745471"/>
            <a:ext cx="739241" cy="674672"/>
          </a:xfrm>
          <a:prstGeom prst="rect">
            <a:avLst/>
          </a:prstGeom>
          <a:noFill/>
        </p:spPr>
        <p:txBody>
          <a:bodyPr wrap="none" rtlCol="0">
            <a:spAutoFit/>
          </a:bodyPr>
          <a:lstStyle/>
          <a:p>
            <a:r>
              <a:rPr lang="en-US" dirty="0"/>
              <a:t>Not</a:t>
            </a:r>
          </a:p>
          <a:p>
            <a:r>
              <a:rPr lang="en-US" dirty="0"/>
              <a:t>STEM</a:t>
            </a:r>
          </a:p>
        </p:txBody>
      </p:sp>
      <p:sp>
        <p:nvSpPr>
          <p:cNvPr id="227" name="Rectangle: Top Corners One Rounded and One Snipped 226">
            <a:extLst>
              <a:ext uri="{FF2B5EF4-FFF2-40B4-BE49-F238E27FC236}">
                <a16:creationId xmlns:a16="http://schemas.microsoft.com/office/drawing/2014/main" id="{D0647776-79BD-4FA5-B031-5539C1656E29}"/>
              </a:ext>
            </a:extLst>
          </p:cNvPr>
          <p:cNvSpPr/>
          <p:nvPr/>
        </p:nvSpPr>
        <p:spPr>
          <a:xfrm>
            <a:off x="1186772" y="5079297"/>
            <a:ext cx="1564144" cy="945242"/>
          </a:xfrm>
          <a:prstGeom prst="snipRoundRect">
            <a:avLst/>
          </a:prstGeom>
          <a:solidFill>
            <a:schemeClr val="accent4">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TextBox 229">
            <a:extLst>
              <a:ext uri="{FF2B5EF4-FFF2-40B4-BE49-F238E27FC236}">
                <a16:creationId xmlns:a16="http://schemas.microsoft.com/office/drawing/2014/main" id="{47E67935-786A-4FC3-8D9F-D66E6CAB6494}"/>
              </a:ext>
            </a:extLst>
          </p:cNvPr>
          <p:cNvSpPr txBox="1"/>
          <p:nvPr/>
        </p:nvSpPr>
        <p:spPr>
          <a:xfrm>
            <a:off x="1186774" y="5666151"/>
            <a:ext cx="1586021" cy="383503"/>
          </a:xfrm>
          <a:prstGeom prst="rect">
            <a:avLst/>
          </a:prstGeom>
          <a:noFill/>
        </p:spPr>
        <p:txBody>
          <a:bodyPr wrap="square" rtlCol="0">
            <a:spAutoFit/>
          </a:bodyPr>
          <a:lstStyle/>
          <a:p>
            <a:pPr algn="ctr"/>
            <a:r>
              <a:rPr lang="en-US" dirty="0">
                <a:latin typeface="Arial Black" panose="020B0A04020102020204" pitchFamily="34" charset="0"/>
              </a:rPr>
              <a:t>SINGLE</a:t>
            </a:r>
          </a:p>
        </p:txBody>
      </p:sp>
      <p:sp>
        <p:nvSpPr>
          <p:cNvPr id="235" name="Rectangle 234">
            <a:extLst>
              <a:ext uri="{FF2B5EF4-FFF2-40B4-BE49-F238E27FC236}">
                <a16:creationId xmlns:a16="http://schemas.microsoft.com/office/drawing/2014/main" id="{2BA47B9B-5D1E-4EF8-98A8-54665092B8A5}"/>
              </a:ext>
            </a:extLst>
          </p:cNvPr>
          <p:cNvSpPr/>
          <p:nvPr/>
        </p:nvSpPr>
        <p:spPr>
          <a:xfrm>
            <a:off x="1069309" y="5079299"/>
            <a:ext cx="1800493" cy="707886"/>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19050" dir="2700000" algn="tl" rotWithShape="0">
                    <a:schemeClr val="dk1">
                      <a:alpha val="40000"/>
                    </a:schemeClr>
                  </a:outerShdw>
                </a:effectLst>
                <a:latin typeface="Arial Black" panose="020B0A04020102020204" pitchFamily="34" charset="0"/>
              </a:rPr>
              <a:t>78%</a:t>
            </a:r>
          </a:p>
        </p:txBody>
      </p:sp>
      <p:sp>
        <p:nvSpPr>
          <p:cNvPr id="236" name="Rectangle: Top Corners One Rounded and One Snipped 235">
            <a:extLst>
              <a:ext uri="{FF2B5EF4-FFF2-40B4-BE49-F238E27FC236}">
                <a16:creationId xmlns:a16="http://schemas.microsoft.com/office/drawing/2014/main" id="{09032D87-968E-4F02-8FCA-FC19595811D8}"/>
              </a:ext>
            </a:extLst>
          </p:cNvPr>
          <p:cNvSpPr/>
          <p:nvPr/>
        </p:nvSpPr>
        <p:spPr>
          <a:xfrm>
            <a:off x="2864617" y="5079297"/>
            <a:ext cx="1564144" cy="945242"/>
          </a:xfrm>
          <a:prstGeom prst="snipRoundRect">
            <a:avLst/>
          </a:prstGeom>
          <a:solidFill>
            <a:schemeClr val="accent4">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7" name="TextBox 236">
            <a:extLst>
              <a:ext uri="{FF2B5EF4-FFF2-40B4-BE49-F238E27FC236}">
                <a16:creationId xmlns:a16="http://schemas.microsoft.com/office/drawing/2014/main" id="{2D2FDB95-03FB-4144-BCA9-A98026AB87E8}"/>
              </a:ext>
            </a:extLst>
          </p:cNvPr>
          <p:cNvSpPr txBox="1"/>
          <p:nvPr/>
        </p:nvSpPr>
        <p:spPr>
          <a:xfrm>
            <a:off x="2856057" y="5666151"/>
            <a:ext cx="1586021" cy="383503"/>
          </a:xfrm>
          <a:prstGeom prst="rect">
            <a:avLst/>
          </a:prstGeom>
          <a:noFill/>
        </p:spPr>
        <p:txBody>
          <a:bodyPr wrap="square" rtlCol="0">
            <a:spAutoFit/>
          </a:bodyPr>
          <a:lstStyle/>
          <a:p>
            <a:pPr algn="ctr"/>
            <a:r>
              <a:rPr lang="en-US" dirty="0">
                <a:latin typeface="Arial Black" panose="020B0A04020102020204" pitchFamily="34" charset="0"/>
              </a:rPr>
              <a:t>Married</a:t>
            </a:r>
          </a:p>
        </p:txBody>
      </p:sp>
      <p:sp>
        <p:nvSpPr>
          <p:cNvPr id="238" name="Rectangle 237">
            <a:extLst>
              <a:ext uri="{FF2B5EF4-FFF2-40B4-BE49-F238E27FC236}">
                <a16:creationId xmlns:a16="http://schemas.microsoft.com/office/drawing/2014/main" id="{1DA5EBFA-5C64-425D-8327-B1F77AF2274B}"/>
              </a:ext>
            </a:extLst>
          </p:cNvPr>
          <p:cNvSpPr/>
          <p:nvPr/>
        </p:nvSpPr>
        <p:spPr>
          <a:xfrm>
            <a:off x="2738591" y="5079299"/>
            <a:ext cx="1800493" cy="707886"/>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19050" dir="2700000" algn="tl" rotWithShape="0">
                    <a:schemeClr val="dk1">
                      <a:alpha val="40000"/>
                    </a:schemeClr>
                  </a:outerShdw>
                </a:effectLst>
                <a:latin typeface="Arial Black" panose="020B0A04020102020204" pitchFamily="34" charset="0"/>
              </a:rPr>
              <a:t>18%</a:t>
            </a:r>
          </a:p>
        </p:txBody>
      </p:sp>
      <p:sp>
        <p:nvSpPr>
          <p:cNvPr id="239" name="Rectangle: Top Corners One Rounded and One Snipped 238">
            <a:extLst>
              <a:ext uri="{FF2B5EF4-FFF2-40B4-BE49-F238E27FC236}">
                <a16:creationId xmlns:a16="http://schemas.microsoft.com/office/drawing/2014/main" id="{56545F21-CA87-48A4-994F-B35BEAE99C07}"/>
              </a:ext>
            </a:extLst>
          </p:cNvPr>
          <p:cNvSpPr/>
          <p:nvPr/>
        </p:nvSpPr>
        <p:spPr>
          <a:xfrm>
            <a:off x="4542460" y="5079297"/>
            <a:ext cx="1564144" cy="945242"/>
          </a:xfrm>
          <a:prstGeom prst="snipRoundRect">
            <a:avLst/>
          </a:prstGeom>
          <a:solidFill>
            <a:schemeClr val="accent4">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0" name="TextBox 239">
            <a:extLst>
              <a:ext uri="{FF2B5EF4-FFF2-40B4-BE49-F238E27FC236}">
                <a16:creationId xmlns:a16="http://schemas.microsoft.com/office/drawing/2014/main" id="{6C329390-5C22-4B8C-9D7F-83D18B98A82B}"/>
              </a:ext>
            </a:extLst>
          </p:cNvPr>
          <p:cNvSpPr txBox="1"/>
          <p:nvPr/>
        </p:nvSpPr>
        <p:spPr>
          <a:xfrm>
            <a:off x="4551023" y="5637142"/>
            <a:ext cx="1586021" cy="383503"/>
          </a:xfrm>
          <a:prstGeom prst="rect">
            <a:avLst/>
          </a:prstGeom>
          <a:noFill/>
        </p:spPr>
        <p:txBody>
          <a:bodyPr wrap="square" rtlCol="0">
            <a:spAutoFit/>
          </a:bodyPr>
          <a:lstStyle/>
          <a:p>
            <a:pPr algn="ctr"/>
            <a:r>
              <a:rPr lang="en-US" dirty="0">
                <a:latin typeface="Arial Black" panose="020B0A04020102020204" pitchFamily="34" charset="0"/>
              </a:rPr>
              <a:t>Divorced</a:t>
            </a:r>
          </a:p>
        </p:txBody>
      </p:sp>
      <p:sp>
        <p:nvSpPr>
          <p:cNvPr id="241" name="Rectangle 240">
            <a:extLst>
              <a:ext uri="{FF2B5EF4-FFF2-40B4-BE49-F238E27FC236}">
                <a16:creationId xmlns:a16="http://schemas.microsoft.com/office/drawing/2014/main" id="{71BFE755-24F2-4357-B2AA-A1140DEFF9D3}"/>
              </a:ext>
            </a:extLst>
          </p:cNvPr>
          <p:cNvSpPr/>
          <p:nvPr/>
        </p:nvSpPr>
        <p:spPr>
          <a:xfrm>
            <a:off x="4433557" y="5050289"/>
            <a:ext cx="1800493" cy="707886"/>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19050" dir="2700000" algn="tl" rotWithShape="0">
                    <a:schemeClr val="dk1">
                      <a:alpha val="40000"/>
                    </a:schemeClr>
                  </a:outerShdw>
                </a:effectLst>
                <a:latin typeface="Arial Black" panose="020B0A04020102020204" pitchFamily="34" charset="0"/>
              </a:rPr>
              <a:t>3.5%</a:t>
            </a:r>
          </a:p>
        </p:txBody>
      </p:sp>
      <p:sp>
        <p:nvSpPr>
          <p:cNvPr id="242" name="Rectangle: Top Corners One Rounded and One Snipped 241">
            <a:extLst>
              <a:ext uri="{FF2B5EF4-FFF2-40B4-BE49-F238E27FC236}">
                <a16:creationId xmlns:a16="http://schemas.microsoft.com/office/drawing/2014/main" id="{A91EE83A-5D25-4B5A-A75A-7CBF7DAD24A9}"/>
              </a:ext>
            </a:extLst>
          </p:cNvPr>
          <p:cNvSpPr/>
          <p:nvPr/>
        </p:nvSpPr>
        <p:spPr>
          <a:xfrm>
            <a:off x="6220305" y="5079297"/>
            <a:ext cx="1564144" cy="945242"/>
          </a:xfrm>
          <a:prstGeom prst="snipRoundRect">
            <a:avLst/>
          </a:prstGeom>
          <a:solidFill>
            <a:schemeClr val="accent4">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3" name="TextBox 242">
            <a:extLst>
              <a:ext uri="{FF2B5EF4-FFF2-40B4-BE49-F238E27FC236}">
                <a16:creationId xmlns:a16="http://schemas.microsoft.com/office/drawing/2014/main" id="{D8053AB1-B71D-4C53-9501-CF27665CF126}"/>
              </a:ext>
            </a:extLst>
          </p:cNvPr>
          <p:cNvSpPr txBox="1"/>
          <p:nvPr/>
        </p:nvSpPr>
        <p:spPr>
          <a:xfrm>
            <a:off x="6220306" y="5637142"/>
            <a:ext cx="1586021" cy="383503"/>
          </a:xfrm>
          <a:prstGeom prst="rect">
            <a:avLst/>
          </a:prstGeom>
          <a:noFill/>
        </p:spPr>
        <p:txBody>
          <a:bodyPr wrap="square" rtlCol="0">
            <a:spAutoFit/>
          </a:bodyPr>
          <a:lstStyle/>
          <a:p>
            <a:pPr algn="ctr"/>
            <a:r>
              <a:rPr lang="en-US" dirty="0">
                <a:latin typeface="Arial Black" panose="020B0A04020102020204" pitchFamily="34" charset="0"/>
              </a:rPr>
              <a:t>Widowed</a:t>
            </a:r>
          </a:p>
        </p:txBody>
      </p:sp>
      <p:sp>
        <p:nvSpPr>
          <p:cNvPr id="244" name="Rectangle 243">
            <a:extLst>
              <a:ext uri="{FF2B5EF4-FFF2-40B4-BE49-F238E27FC236}">
                <a16:creationId xmlns:a16="http://schemas.microsoft.com/office/drawing/2014/main" id="{EBDBCDA8-8A13-4F41-9EB1-355AC5D77A5B}"/>
              </a:ext>
            </a:extLst>
          </p:cNvPr>
          <p:cNvSpPr/>
          <p:nvPr/>
        </p:nvSpPr>
        <p:spPr>
          <a:xfrm>
            <a:off x="6102841" y="5050289"/>
            <a:ext cx="1800493" cy="707886"/>
          </a:xfrm>
          <a:prstGeom prst="rect">
            <a:avLst/>
          </a:prstGeom>
          <a:noFill/>
        </p:spPr>
        <p:txBody>
          <a:bodyPr wrap="square" lIns="91440" tIns="45720" rIns="91440" bIns="45720">
            <a:spAutoFit/>
          </a:bodyPr>
          <a:lstStyle/>
          <a:p>
            <a:pPr algn="ctr"/>
            <a:r>
              <a:rPr lang="en-US" sz="4000" dirty="0">
                <a:ln w="0"/>
                <a:solidFill>
                  <a:schemeClr val="accent1"/>
                </a:solidFill>
                <a:effectLst>
                  <a:outerShdw blurRad="38100" dist="19050" dir="2700000" algn="tl" rotWithShape="0">
                    <a:schemeClr val="dk1">
                      <a:alpha val="40000"/>
                    </a:schemeClr>
                  </a:outerShdw>
                </a:effectLst>
                <a:latin typeface="Arial Black" panose="020B0A04020102020204" pitchFamily="34" charset="0"/>
              </a:rPr>
              <a:t>0.3%</a:t>
            </a:r>
          </a:p>
        </p:txBody>
      </p:sp>
      <p:grpSp>
        <p:nvGrpSpPr>
          <p:cNvPr id="247" name="Group 246">
            <a:extLst>
              <a:ext uri="{FF2B5EF4-FFF2-40B4-BE49-F238E27FC236}">
                <a16:creationId xmlns:a16="http://schemas.microsoft.com/office/drawing/2014/main" id="{C2825C36-0BDB-4ED2-A890-D152E3B1CB49}"/>
              </a:ext>
            </a:extLst>
          </p:cNvPr>
          <p:cNvGrpSpPr/>
          <p:nvPr/>
        </p:nvGrpSpPr>
        <p:grpSpPr>
          <a:xfrm>
            <a:off x="1262861" y="6511037"/>
            <a:ext cx="1533103" cy="1485162"/>
            <a:chOff x="398104" y="7153129"/>
            <a:chExt cx="1828800" cy="1839741"/>
          </a:xfrm>
        </p:grpSpPr>
        <p:pic>
          <p:nvPicPr>
            <p:cNvPr id="1030" name="Picture 6" descr="Image result for father icon">
              <a:extLst>
                <a:ext uri="{FF2B5EF4-FFF2-40B4-BE49-F238E27FC236}">
                  <a16:creationId xmlns:a16="http://schemas.microsoft.com/office/drawing/2014/main" id="{3E501B5E-0A11-4C42-A713-40DF6414B9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78" b="95556" l="9778" r="89778">
                          <a14:foregroundMark x1="63556" y1="1778" x2="63556" y2="1778"/>
                          <a14:foregroundMark x1="29333" y1="52889" x2="29333" y2="52889"/>
                          <a14:foregroundMark x1="23556" y1="95556" x2="23556" y2="95556"/>
                        </a14:backgroundRemoval>
                      </a14:imgEffect>
                    </a14:imgLayer>
                  </a14:imgProps>
                </a:ext>
                <a:ext uri="{28A0092B-C50C-407E-A947-70E740481C1C}">
                  <a14:useLocalDpi xmlns:a14="http://schemas.microsoft.com/office/drawing/2010/main" val="0"/>
                </a:ext>
              </a:extLst>
            </a:blip>
            <a:srcRect/>
            <a:stretch>
              <a:fillRect/>
            </a:stretch>
          </p:blipFill>
          <p:spPr bwMode="auto">
            <a:xfrm>
              <a:off x="574221" y="7313719"/>
              <a:ext cx="1581861" cy="1529502"/>
            </a:xfrm>
            <a:prstGeom prst="rect">
              <a:avLst/>
            </a:prstGeom>
            <a:noFill/>
            <a:extLst>
              <a:ext uri="{909E8E84-426E-40DD-AFC4-6F175D3DCCD1}">
                <a14:hiddenFill xmlns:a14="http://schemas.microsoft.com/office/drawing/2010/main">
                  <a:solidFill>
                    <a:srgbClr val="FFFFFF"/>
                  </a:solidFill>
                </a14:hiddenFill>
              </a:ext>
            </a:extLst>
          </p:spPr>
        </p:pic>
        <p:sp>
          <p:nvSpPr>
            <p:cNvPr id="233" name="Oval 232">
              <a:extLst>
                <a:ext uri="{FF2B5EF4-FFF2-40B4-BE49-F238E27FC236}">
                  <a16:creationId xmlns:a16="http://schemas.microsoft.com/office/drawing/2014/main" id="{547A4883-6487-43A2-A0A2-67240399D0ED}"/>
                </a:ext>
              </a:extLst>
            </p:cNvPr>
            <p:cNvSpPr/>
            <p:nvPr/>
          </p:nvSpPr>
          <p:spPr>
            <a:xfrm>
              <a:off x="398104" y="7164070"/>
              <a:ext cx="1828800" cy="1828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Multiplication Sign 245">
              <a:extLst>
                <a:ext uri="{FF2B5EF4-FFF2-40B4-BE49-F238E27FC236}">
                  <a16:creationId xmlns:a16="http://schemas.microsoft.com/office/drawing/2014/main" id="{29429B05-62ED-4C8F-B181-4AADC1A586F8}"/>
                </a:ext>
              </a:extLst>
            </p:cNvPr>
            <p:cNvSpPr/>
            <p:nvPr/>
          </p:nvSpPr>
          <p:spPr>
            <a:xfrm>
              <a:off x="1402237" y="7153129"/>
              <a:ext cx="440093" cy="668252"/>
            </a:xfrm>
            <a:prstGeom prst="mathMultiply">
              <a:avLst/>
            </a:prstGeom>
            <a:solidFill>
              <a:srgbClr val="FF0000">
                <a:alpha val="61000"/>
              </a:srgbClr>
            </a:solidFill>
            <a:ln w="3175">
              <a:noFill/>
            </a:ln>
            <a:effectLst>
              <a:outerShdw blurRad="50800" dist="50800" dir="5400000" algn="ctr" rotWithShape="0">
                <a:srgbClr val="000000">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48" name="Rectangle 247">
            <a:extLst>
              <a:ext uri="{FF2B5EF4-FFF2-40B4-BE49-F238E27FC236}">
                <a16:creationId xmlns:a16="http://schemas.microsoft.com/office/drawing/2014/main" id="{929BB29D-3DE7-463B-B207-42EDA28D0029}"/>
              </a:ext>
            </a:extLst>
          </p:cNvPr>
          <p:cNvSpPr/>
          <p:nvPr/>
        </p:nvSpPr>
        <p:spPr>
          <a:xfrm>
            <a:off x="388779" y="1264283"/>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1</a:t>
            </a:r>
          </a:p>
        </p:txBody>
      </p:sp>
      <p:sp>
        <p:nvSpPr>
          <p:cNvPr id="252" name="Rectangle 251">
            <a:extLst>
              <a:ext uri="{FF2B5EF4-FFF2-40B4-BE49-F238E27FC236}">
                <a16:creationId xmlns:a16="http://schemas.microsoft.com/office/drawing/2014/main" id="{00DA5724-434A-473C-BD34-ABDA5C8CBA37}"/>
              </a:ext>
            </a:extLst>
          </p:cNvPr>
          <p:cNvSpPr/>
          <p:nvPr/>
        </p:nvSpPr>
        <p:spPr>
          <a:xfrm>
            <a:off x="388779" y="2619764"/>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2</a:t>
            </a:r>
          </a:p>
        </p:txBody>
      </p:sp>
      <p:sp>
        <p:nvSpPr>
          <p:cNvPr id="253" name="Rectangle 252">
            <a:extLst>
              <a:ext uri="{FF2B5EF4-FFF2-40B4-BE49-F238E27FC236}">
                <a16:creationId xmlns:a16="http://schemas.microsoft.com/office/drawing/2014/main" id="{F588179B-A6F1-4E8F-9F6C-536C0CF631C5}"/>
              </a:ext>
            </a:extLst>
          </p:cNvPr>
          <p:cNvSpPr/>
          <p:nvPr/>
        </p:nvSpPr>
        <p:spPr>
          <a:xfrm>
            <a:off x="388779" y="3940722"/>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3</a:t>
            </a:r>
          </a:p>
        </p:txBody>
      </p:sp>
      <p:sp>
        <p:nvSpPr>
          <p:cNvPr id="254" name="Rectangle 253">
            <a:extLst>
              <a:ext uri="{FF2B5EF4-FFF2-40B4-BE49-F238E27FC236}">
                <a16:creationId xmlns:a16="http://schemas.microsoft.com/office/drawing/2014/main" id="{C4691807-D0EF-4A50-8B6E-6D0D0F549348}"/>
              </a:ext>
            </a:extLst>
          </p:cNvPr>
          <p:cNvSpPr/>
          <p:nvPr/>
        </p:nvSpPr>
        <p:spPr>
          <a:xfrm>
            <a:off x="388779" y="5140543"/>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4</a:t>
            </a:r>
          </a:p>
        </p:txBody>
      </p:sp>
      <p:sp>
        <p:nvSpPr>
          <p:cNvPr id="255" name="Rectangle 254">
            <a:extLst>
              <a:ext uri="{FF2B5EF4-FFF2-40B4-BE49-F238E27FC236}">
                <a16:creationId xmlns:a16="http://schemas.microsoft.com/office/drawing/2014/main" id="{20E31E34-AC9B-49D9-A5FE-488158400781}"/>
              </a:ext>
            </a:extLst>
          </p:cNvPr>
          <p:cNvSpPr/>
          <p:nvPr/>
        </p:nvSpPr>
        <p:spPr>
          <a:xfrm>
            <a:off x="388255" y="6318619"/>
            <a:ext cx="561372" cy="769441"/>
          </a:xfrm>
          <a:prstGeom prst="rect">
            <a:avLst/>
          </a:prstGeom>
          <a:noFill/>
        </p:spPr>
        <p:txBody>
          <a:bodyPr wrap="squar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5</a:t>
            </a:r>
          </a:p>
        </p:txBody>
      </p:sp>
      <p:pic>
        <p:nvPicPr>
          <p:cNvPr id="1032" name="Picture 8" descr="Image result for home icon transparent">
            <a:extLst>
              <a:ext uri="{FF2B5EF4-FFF2-40B4-BE49-F238E27FC236}">
                <a16:creationId xmlns:a16="http://schemas.microsoft.com/office/drawing/2014/main" id="{AC5B13C4-7F3F-4049-AFB1-11B06EEDB59A}"/>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3064" y="8413885"/>
            <a:ext cx="1132230" cy="113223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0" name="Rectangle 259">
            <a:extLst>
              <a:ext uri="{FF2B5EF4-FFF2-40B4-BE49-F238E27FC236}">
                <a16:creationId xmlns:a16="http://schemas.microsoft.com/office/drawing/2014/main" id="{46F107AE-871C-4677-B0D0-B3032F2E2669}"/>
              </a:ext>
            </a:extLst>
          </p:cNvPr>
          <p:cNvSpPr/>
          <p:nvPr/>
        </p:nvSpPr>
        <p:spPr>
          <a:xfrm>
            <a:off x="388779" y="8602281"/>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7</a:t>
            </a:r>
          </a:p>
        </p:txBody>
      </p:sp>
      <p:sp>
        <p:nvSpPr>
          <p:cNvPr id="249" name="TextBox 248">
            <a:extLst>
              <a:ext uri="{FF2B5EF4-FFF2-40B4-BE49-F238E27FC236}">
                <a16:creationId xmlns:a16="http://schemas.microsoft.com/office/drawing/2014/main" id="{11E8A7B1-9906-4BE8-A663-2015EE4B5BBE}"/>
              </a:ext>
            </a:extLst>
          </p:cNvPr>
          <p:cNvSpPr txBox="1"/>
          <p:nvPr/>
        </p:nvSpPr>
        <p:spPr>
          <a:xfrm>
            <a:off x="593205" y="9425173"/>
            <a:ext cx="3495541" cy="674672"/>
          </a:xfrm>
          <a:prstGeom prst="rect">
            <a:avLst/>
          </a:prstGeom>
          <a:noFill/>
        </p:spPr>
        <p:txBody>
          <a:bodyPr wrap="square" rtlCol="0">
            <a:spAutoFit/>
          </a:bodyPr>
          <a:lstStyle/>
          <a:p>
            <a:r>
              <a:rPr lang="en-US" dirty="0">
                <a:latin typeface="Arial Black" panose="020B0A04020102020204" pitchFamily="34" charset="0"/>
              </a:rPr>
              <a:t>Live in non-birth location.</a:t>
            </a:r>
          </a:p>
        </p:txBody>
      </p:sp>
      <p:pic>
        <p:nvPicPr>
          <p:cNvPr id="1036" name="Picture 12" descr="Image result for angry emotion icon">
            <a:extLst>
              <a:ext uri="{FF2B5EF4-FFF2-40B4-BE49-F238E27FC236}">
                <a16:creationId xmlns:a16="http://schemas.microsoft.com/office/drawing/2014/main" id="{F797F9D7-E935-4DC8-9D95-469C7315EC4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20197" y="8204794"/>
            <a:ext cx="2057400" cy="22193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811DC248-EC7D-4AF8-98A8-5DEC0C6B8402}"/>
              </a:ext>
            </a:extLst>
          </p:cNvPr>
          <p:cNvSpPr/>
          <p:nvPr/>
        </p:nvSpPr>
        <p:spPr>
          <a:xfrm>
            <a:off x="6102839" y="8586440"/>
            <a:ext cx="1561948" cy="1257011"/>
          </a:xfrm>
          <a:prstGeom prst="rect">
            <a:avLst/>
          </a:prstGeom>
        </p:spPr>
        <p:txBody>
          <a:bodyPr wrap="square">
            <a:spAutoFit/>
          </a:bodyPr>
          <a:lstStyle/>
          <a:p>
            <a:r>
              <a:rPr lang="en-US" dirty="0">
                <a:latin typeface="Arial Black" panose="020B0A04020102020204" pitchFamily="34" charset="0"/>
              </a:rPr>
              <a:t>Isolated, Angry or Victimized</a:t>
            </a:r>
          </a:p>
        </p:txBody>
      </p:sp>
      <p:sp>
        <p:nvSpPr>
          <p:cNvPr id="265" name="Rectangle 264">
            <a:extLst>
              <a:ext uri="{FF2B5EF4-FFF2-40B4-BE49-F238E27FC236}">
                <a16:creationId xmlns:a16="http://schemas.microsoft.com/office/drawing/2014/main" id="{9E6A38E8-FBE2-4F5A-BCDB-B8B9E08BA7B7}"/>
              </a:ext>
            </a:extLst>
          </p:cNvPr>
          <p:cNvSpPr/>
          <p:nvPr/>
        </p:nvSpPr>
        <p:spPr>
          <a:xfrm>
            <a:off x="4392103" y="8599691"/>
            <a:ext cx="560325"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8</a:t>
            </a:r>
          </a:p>
        </p:txBody>
      </p:sp>
      <p:sp>
        <p:nvSpPr>
          <p:cNvPr id="267" name="Rectangle: Top Corners One Rounded and One Snipped 266">
            <a:extLst>
              <a:ext uri="{FF2B5EF4-FFF2-40B4-BE49-F238E27FC236}">
                <a16:creationId xmlns:a16="http://schemas.microsoft.com/office/drawing/2014/main" id="{847B6ED3-7C0D-4B1C-896B-DD07E664340F}"/>
              </a:ext>
            </a:extLst>
          </p:cNvPr>
          <p:cNvSpPr/>
          <p:nvPr/>
        </p:nvSpPr>
        <p:spPr>
          <a:xfrm>
            <a:off x="3266203" y="6385263"/>
            <a:ext cx="1465960" cy="849705"/>
          </a:xfrm>
          <a:prstGeom prst="snipRoundRect">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69" name="Group 268">
            <a:extLst>
              <a:ext uri="{FF2B5EF4-FFF2-40B4-BE49-F238E27FC236}">
                <a16:creationId xmlns:a16="http://schemas.microsoft.com/office/drawing/2014/main" id="{712C0A3A-3DEA-439E-B79F-E1D17712DBD2}"/>
              </a:ext>
            </a:extLst>
          </p:cNvPr>
          <p:cNvGrpSpPr/>
          <p:nvPr/>
        </p:nvGrpSpPr>
        <p:grpSpPr>
          <a:xfrm>
            <a:off x="3392492" y="6404387"/>
            <a:ext cx="308610" cy="830580"/>
            <a:chOff x="2887980" y="4069080"/>
            <a:chExt cx="308610" cy="830580"/>
          </a:xfrm>
        </p:grpSpPr>
        <p:sp>
          <p:nvSpPr>
            <p:cNvPr id="271" name="Oval 270">
              <a:extLst>
                <a:ext uri="{FF2B5EF4-FFF2-40B4-BE49-F238E27FC236}">
                  <a16:creationId xmlns:a16="http://schemas.microsoft.com/office/drawing/2014/main" id="{540EB15F-CFB6-4392-A8EA-32E4A979A30E}"/>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2" name="Rectangle 271">
              <a:extLst>
                <a:ext uri="{FF2B5EF4-FFF2-40B4-BE49-F238E27FC236}">
                  <a16:creationId xmlns:a16="http://schemas.microsoft.com/office/drawing/2014/main" id="{24939E92-DEDE-4507-BD46-FDFA462EA7A6}"/>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3" name="Rectangle: Rounded Corners 272">
              <a:extLst>
                <a:ext uri="{FF2B5EF4-FFF2-40B4-BE49-F238E27FC236}">
                  <a16:creationId xmlns:a16="http://schemas.microsoft.com/office/drawing/2014/main" id="{3EF4575F-026B-4B00-9152-56D167080F38}"/>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4" name="Rectangle: Rounded Corners 273">
              <a:extLst>
                <a:ext uri="{FF2B5EF4-FFF2-40B4-BE49-F238E27FC236}">
                  <a16:creationId xmlns:a16="http://schemas.microsoft.com/office/drawing/2014/main" id="{FC340189-FDFF-44F4-909A-A35880D16C03}"/>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5" name="Rectangle: Rounded Corners 274">
              <a:extLst>
                <a:ext uri="{FF2B5EF4-FFF2-40B4-BE49-F238E27FC236}">
                  <a16:creationId xmlns:a16="http://schemas.microsoft.com/office/drawing/2014/main" id="{29B5BAE7-4DB8-4833-A0A3-7FC6B5BC2A29}"/>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6" name="Rectangle: Rounded Corners 275">
              <a:extLst>
                <a:ext uri="{FF2B5EF4-FFF2-40B4-BE49-F238E27FC236}">
                  <a16:creationId xmlns:a16="http://schemas.microsoft.com/office/drawing/2014/main" id="{4C14F135-B63A-44A9-9C6C-0A799B9D0864}"/>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7" name="Rectangle 276">
            <a:extLst>
              <a:ext uri="{FF2B5EF4-FFF2-40B4-BE49-F238E27FC236}">
                <a16:creationId xmlns:a16="http://schemas.microsoft.com/office/drawing/2014/main" id="{757E92FC-381B-4AE7-9EBF-70EF373E21AE}"/>
              </a:ext>
            </a:extLst>
          </p:cNvPr>
          <p:cNvSpPr/>
          <p:nvPr/>
        </p:nvSpPr>
        <p:spPr>
          <a:xfrm>
            <a:off x="3597773" y="6486950"/>
            <a:ext cx="1157350" cy="670607"/>
          </a:xfrm>
          <a:prstGeom prst="rect">
            <a:avLst/>
          </a:prstGeom>
        </p:spPr>
        <p:txBody>
          <a:bodyPr wrap="square">
            <a:spAutoFit/>
          </a:bodyPr>
          <a:lstStyle/>
          <a:p>
            <a:pPr algn="ctr"/>
            <a:r>
              <a:rPr lang="en-US" dirty="0"/>
              <a:t>Working Class 48%</a:t>
            </a:r>
          </a:p>
        </p:txBody>
      </p:sp>
      <p:sp>
        <p:nvSpPr>
          <p:cNvPr id="278" name="Rectangle: Top Corners One Rounded and One Snipped 277">
            <a:extLst>
              <a:ext uri="{FF2B5EF4-FFF2-40B4-BE49-F238E27FC236}">
                <a16:creationId xmlns:a16="http://schemas.microsoft.com/office/drawing/2014/main" id="{6005F94E-D95C-4F7B-8D68-9111F2FCC7F6}"/>
              </a:ext>
            </a:extLst>
          </p:cNvPr>
          <p:cNvSpPr/>
          <p:nvPr/>
        </p:nvSpPr>
        <p:spPr>
          <a:xfrm>
            <a:off x="4801443" y="6385263"/>
            <a:ext cx="1465960" cy="849705"/>
          </a:xfrm>
          <a:prstGeom prst="snipRoundRect">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79" name="Group 278">
            <a:extLst>
              <a:ext uri="{FF2B5EF4-FFF2-40B4-BE49-F238E27FC236}">
                <a16:creationId xmlns:a16="http://schemas.microsoft.com/office/drawing/2014/main" id="{EADF9C86-4A7A-4D89-9E7C-6568D4494E81}"/>
              </a:ext>
            </a:extLst>
          </p:cNvPr>
          <p:cNvGrpSpPr/>
          <p:nvPr/>
        </p:nvGrpSpPr>
        <p:grpSpPr>
          <a:xfrm>
            <a:off x="4786063" y="6385263"/>
            <a:ext cx="561187" cy="849705"/>
            <a:chOff x="687231" y="1334050"/>
            <a:chExt cx="561187" cy="849705"/>
          </a:xfrm>
        </p:grpSpPr>
        <p:grpSp>
          <p:nvGrpSpPr>
            <p:cNvPr id="280" name="Group 279">
              <a:extLst>
                <a:ext uri="{FF2B5EF4-FFF2-40B4-BE49-F238E27FC236}">
                  <a16:creationId xmlns:a16="http://schemas.microsoft.com/office/drawing/2014/main" id="{44C861B0-7E74-42C6-A114-A7E6710E6DA9}"/>
                </a:ext>
              </a:extLst>
            </p:cNvPr>
            <p:cNvGrpSpPr/>
            <p:nvPr/>
          </p:nvGrpSpPr>
          <p:grpSpPr>
            <a:xfrm>
              <a:off x="813520" y="1353175"/>
              <a:ext cx="308610" cy="830580"/>
              <a:chOff x="2887980" y="4069080"/>
              <a:chExt cx="308610" cy="830580"/>
            </a:xfrm>
          </p:grpSpPr>
          <p:sp>
            <p:nvSpPr>
              <p:cNvPr id="282" name="Oval 281">
                <a:extLst>
                  <a:ext uri="{FF2B5EF4-FFF2-40B4-BE49-F238E27FC236}">
                    <a16:creationId xmlns:a16="http://schemas.microsoft.com/office/drawing/2014/main" id="{FCD92738-4F9A-49D6-9630-5DD287F0EB33}"/>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3" name="Rectangle 282">
                <a:extLst>
                  <a:ext uri="{FF2B5EF4-FFF2-40B4-BE49-F238E27FC236}">
                    <a16:creationId xmlns:a16="http://schemas.microsoft.com/office/drawing/2014/main" id="{AFE4128D-38DB-4A2F-B569-6DB238C159F4}"/>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4" name="Rectangle: Rounded Corners 283">
                <a:extLst>
                  <a:ext uri="{FF2B5EF4-FFF2-40B4-BE49-F238E27FC236}">
                    <a16:creationId xmlns:a16="http://schemas.microsoft.com/office/drawing/2014/main" id="{73E20613-8C3C-45D3-B618-95DF704D7141}"/>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5" name="Rectangle: Rounded Corners 284">
                <a:extLst>
                  <a:ext uri="{FF2B5EF4-FFF2-40B4-BE49-F238E27FC236}">
                    <a16:creationId xmlns:a16="http://schemas.microsoft.com/office/drawing/2014/main" id="{CAFA55D1-EB5F-47BC-8C07-05F7AD88DE5C}"/>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6" name="Rectangle: Rounded Corners 285">
                <a:extLst>
                  <a:ext uri="{FF2B5EF4-FFF2-40B4-BE49-F238E27FC236}">
                    <a16:creationId xmlns:a16="http://schemas.microsoft.com/office/drawing/2014/main" id="{B7985E1E-9DB4-4963-8DFE-F8B006766392}"/>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7" name="Rectangle: Rounded Corners 286">
                <a:extLst>
                  <a:ext uri="{FF2B5EF4-FFF2-40B4-BE49-F238E27FC236}">
                    <a16:creationId xmlns:a16="http://schemas.microsoft.com/office/drawing/2014/main" id="{C9DEB0F0-3EBB-4BC3-B072-00B2FE7E4D2F}"/>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1" name="Rectangle 280">
              <a:extLst>
                <a:ext uri="{FF2B5EF4-FFF2-40B4-BE49-F238E27FC236}">
                  <a16:creationId xmlns:a16="http://schemas.microsoft.com/office/drawing/2014/main" id="{5F43D887-B13F-401F-88E5-456CD7F0329E}"/>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288" name="Rectangle 287">
            <a:extLst>
              <a:ext uri="{FF2B5EF4-FFF2-40B4-BE49-F238E27FC236}">
                <a16:creationId xmlns:a16="http://schemas.microsoft.com/office/drawing/2014/main" id="{C9F911DD-BF36-4836-9195-AF601A459676}"/>
              </a:ext>
            </a:extLst>
          </p:cNvPr>
          <p:cNvSpPr/>
          <p:nvPr/>
        </p:nvSpPr>
        <p:spPr>
          <a:xfrm>
            <a:off x="5157387" y="6460446"/>
            <a:ext cx="1157350" cy="670607"/>
          </a:xfrm>
          <a:prstGeom prst="rect">
            <a:avLst/>
          </a:prstGeom>
        </p:spPr>
        <p:txBody>
          <a:bodyPr wrap="square">
            <a:spAutoFit/>
          </a:bodyPr>
          <a:lstStyle/>
          <a:p>
            <a:pPr algn="ctr"/>
            <a:r>
              <a:rPr lang="en-US" dirty="0"/>
              <a:t>Middle Class 11%</a:t>
            </a:r>
          </a:p>
        </p:txBody>
      </p:sp>
      <p:sp>
        <p:nvSpPr>
          <p:cNvPr id="289" name="Rectangle: Top Corners One Rounded and One Snipped 288">
            <a:extLst>
              <a:ext uri="{FF2B5EF4-FFF2-40B4-BE49-F238E27FC236}">
                <a16:creationId xmlns:a16="http://schemas.microsoft.com/office/drawing/2014/main" id="{A39FFD9C-E6F8-485A-A683-ADE9BC950154}"/>
              </a:ext>
            </a:extLst>
          </p:cNvPr>
          <p:cNvSpPr/>
          <p:nvPr/>
        </p:nvSpPr>
        <p:spPr>
          <a:xfrm>
            <a:off x="3948190" y="7338261"/>
            <a:ext cx="1997765" cy="849705"/>
          </a:xfrm>
          <a:prstGeom prst="snipRoundRect">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90" name="Group 289">
            <a:extLst>
              <a:ext uri="{FF2B5EF4-FFF2-40B4-BE49-F238E27FC236}">
                <a16:creationId xmlns:a16="http://schemas.microsoft.com/office/drawing/2014/main" id="{09894B4C-F38A-42D5-B636-6DA43FBED004}"/>
              </a:ext>
            </a:extLst>
          </p:cNvPr>
          <p:cNvGrpSpPr/>
          <p:nvPr/>
        </p:nvGrpSpPr>
        <p:grpSpPr>
          <a:xfrm>
            <a:off x="3948193" y="7338261"/>
            <a:ext cx="561187" cy="849705"/>
            <a:chOff x="687231" y="1334050"/>
            <a:chExt cx="561187" cy="849705"/>
          </a:xfrm>
        </p:grpSpPr>
        <p:grpSp>
          <p:nvGrpSpPr>
            <p:cNvPr id="291" name="Group 290">
              <a:extLst>
                <a:ext uri="{FF2B5EF4-FFF2-40B4-BE49-F238E27FC236}">
                  <a16:creationId xmlns:a16="http://schemas.microsoft.com/office/drawing/2014/main" id="{1887912F-F53E-407D-8D35-3C2C10477DAF}"/>
                </a:ext>
              </a:extLst>
            </p:cNvPr>
            <p:cNvGrpSpPr/>
            <p:nvPr/>
          </p:nvGrpSpPr>
          <p:grpSpPr>
            <a:xfrm>
              <a:off x="813520" y="1353175"/>
              <a:ext cx="308610" cy="830580"/>
              <a:chOff x="2887980" y="4069080"/>
              <a:chExt cx="308610" cy="830580"/>
            </a:xfrm>
          </p:grpSpPr>
          <p:sp>
            <p:nvSpPr>
              <p:cNvPr id="293" name="Oval 292">
                <a:extLst>
                  <a:ext uri="{FF2B5EF4-FFF2-40B4-BE49-F238E27FC236}">
                    <a16:creationId xmlns:a16="http://schemas.microsoft.com/office/drawing/2014/main" id="{964DB60D-AD62-4F64-B054-8A38AB43F31D}"/>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4" name="Rectangle 293">
                <a:extLst>
                  <a:ext uri="{FF2B5EF4-FFF2-40B4-BE49-F238E27FC236}">
                    <a16:creationId xmlns:a16="http://schemas.microsoft.com/office/drawing/2014/main" id="{FF567480-A712-445C-B697-20847F92CE0D}"/>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Rectangle: Rounded Corners 294">
                <a:extLst>
                  <a:ext uri="{FF2B5EF4-FFF2-40B4-BE49-F238E27FC236}">
                    <a16:creationId xmlns:a16="http://schemas.microsoft.com/office/drawing/2014/main" id="{665CC51B-ECE0-4F51-8764-7E888035EC17}"/>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Rectangle: Rounded Corners 295">
                <a:extLst>
                  <a:ext uri="{FF2B5EF4-FFF2-40B4-BE49-F238E27FC236}">
                    <a16:creationId xmlns:a16="http://schemas.microsoft.com/office/drawing/2014/main" id="{11A1E972-E045-4509-A2B4-3E39BFBAFC09}"/>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Rectangle: Rounded Corners 296">
                <a:extLst>
                  <a:ext uri="{FF2B5EF4-FFF2-40B4-BE49-F238E27FC236}">
                    <a16:creationId xmlns:a16="http://schemas.microsoft.com/office/drawing/2014/main" id="{5563B585-773A-4988-8839-C871617567EF}"/>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8" name="Rectangle: Rounded Corners 297">
                <a:extLst>
                  <a:ext uri="{FF2B5EF4-FFF2-40B4-BE49-F238E27FC236}">
                    <a16:creationId xmlns:a16="http://schemas.microsoft.com/office/drawing/2014/main" id="{A164FE51-BDD2-4A08-9A96-1D86987DB1E3}"/>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2" name="Rectangle 291">
              <a:extLst>
                <a:ext uri="{FF2B5EF4-FFF2-40B4-BE49-F238E27FC236}">
                  <a16:creationId xmlns:a16="http://schemas.microsoft.com/office/drawing/2014/main" id="{E52F6B4D-2274-4F4F-ADD1-C30A26B7CC76}"/>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299" name="Rectangle 298">
            <a:extLst>
              <a:ext uri="{FF2B5EF4-FFF2-40B4-BE49-F238E27FC236}">
                <a16:creationId xmlns:a16="http://schemas.microsoft.com/office/drawing/2014/main" id="{4185005C-82A2-4EA3-A3E9-42E7821D5713}"/>
              </a:ext>
            </a:extLst>
          </p:cNvPr>
          <p:cNvSpPr/>
          <p:nvPr/>
        </p:nvSpPr>
        <p:spPr>
          <a:xfrm>
            <a:off x="4273062" y="7307742"/>
            <a:ext cx="1786175" cy="923330"/>
          </a:xfrm>
          <a:prstGeom prst="rect">
            <a:avLst/>
          </a:prstGeom>
        </p:spPr>
        <p:txBody>
          <a:bodyPr wrap="square">
            <a:spAutoFit/>
          </a:bodyPr>
          <a:lstStyle/>
          <a:p>
            <a:pPr algn="ctr"/>
            <a:r>
              <a:rPr lang="en-US" dirty="0"/>
              <a:t>Upper Class /Professional 15%</a:t>
            </a:r>
          </a:p>
        </p:txBody>
      </p:sp>
      <p:sp>
        <p:nvSpPr>
          <p:cNvPr id="300" name="Rectangle: Top Corners One Rounded and One Snipped 299">
            <a:extLst>
              <a:ext uri="{FF2B5EF4-FFF2-40B4-BE49-F238E27FC236}">
                <a16:creationId xmlns:a16="http://schemas.microsoft.com/office/drawing/2014/main" id="{22B82935-EE1B-41C8-B982-A09A9BF613DE}"/>
              </a:ext>
            </a:extLst>
          </p:cNvPr>
          <p:cNvSpPr/>
          <p:nvPr/>
        </p:nvSpPr>
        <p:spPr>
          <a:xfrm>
            <a:off x="6349283" y="6411402"/>
            <a:ext cx="1465960" cy="849705"/>
          </a:xfrm>
          <a:prstGeom prst="snipRoundRect">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1" name="Group 300">
            <a:extLst>
              <a:ext uri="{FF2B5EF4-FFF2-40B4-BE49-F238E27FC236}">
                <a16:creationId xmlns:a16="http://schemas.microsoft.com/office/drawing/2014/main" id="{93F4138D-6D42-4C9C-AA31-38C791028367}"/>
              </a:ext>
            </a:extLst>
          </p:cNvPr>
          <p:cNvGrpSpPr/>
          <p:nvPr/>
        </p:nvGrpSpPr>
        <p:grpSpPr>
          <a:xfrm>
            <a:off x="6349285" y="6411402"/>
            <a:ext cx="561187" cy="849705"/>
            <a:chOff x="687231" y="1334050"/>
            <a:chExt cx="561187" cy="849705"/>
          </a:xfrm>
        </p:grpSpPr>
        <p:grpSp>
          <p:nvGrpSpPr>
            <p:cNvPr id="302" name="Group 301">
              <a:extLst>
                <a:ext uri="{FF2B5EF4-FFF2-40B4-BE49-F238E27FC236}">
                  <a16:creationId xmlns:a16="http://schemas.microsoft.com/office/drawing/2014/main" id="{EB24CC10-4AA9-44F6-A218-39C78AE25CEC}"/>
                </a:ext>
              </a:extLst>
            </p:cNvPr>
            <p:cNvGrpSpPr/>
            <p:nvPr/>
          </p:nvGrpSpPr>
          <p:grpSpPr>
            <a:xfrm>
              <a:off x="813520" y="1353175"/>
              <a:ext cx="308610" cy="830580"/>
              <a:chOff x="2887980" y="4069080"/>
              <a:chExt cx="308610" cy="830580"/>
            </a:xfrm>
          </p:grpSpPr>
          <p:sp>
            <p:nvSpPr>
              <p:cNvPr id="304" name="Oval 303">
                <a:extLst>
                  <a:ext uri="{FF2B5EF4-FFF2-40B4-BE49-F238E27FC236}">
                    <a16:creationId xmlns:a16="http://schemas.microsoft.com/office/drawing/2014/main" id="{FCA2F171-8657-4DE0-83FE-3C68E8F50C2C}"/>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Rectangle 304">
                <a:extLst>
                  <a:ext uri="{FF2B5EF4-FFF2-40B4-BE49-F238E27FC236}">
                    <a16:creationId xmlns:a16="http://schemas.microsoft.com/office/drawing/2014/main" id="{C692145A-8DF0-4A53-AA29-D5616B1A26F4}"/>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6" name="Rectangle: Rounded Corners 305">
                <a:extLst>
                  <a:ext uri="{FF2B5EF4-FFF2-40B4-BE49-F238E27FC236}">
                    <a16:creationId xmlns:a16="http://schemas.microsoft.com/office/drawing/2014/main" id="{A42C4313-49B3-44ED-8E8D-40A98E1A6623}"/>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Rectangle: Rounded Corners 306">
                <a:extLst>
                  <a:ext uri="{FF2B5EF4-FFF2-40B4-BE49-F238E27FC236}">
                    <a16:creationId xmlns:a16="http://schemas.microsoft.com/office/drawing/2014/main" id="{EBFD4751-4F3D-44C3-8096-CB436EEAAA0A}"/>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8" name="Rectangle: Rounded Corners 307">
                <a:extLst>
                  <a:ext uri="{FF2B5EF4-FFF2-40B4-BE49-F238E27FC236}">
                    <a16:creationId xmlns:a16="http://schemas.microsoft.com/office/drawing/2014/main" id="{23500926-A6EC-43CC-A48F-A168B6C676D2}"/>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9" name="Rectangle: Rounded Corners 308">
                <a:extLst>
                  <a:ext uri="{FF2B5EF4-FFF2-40B4-BE49-F238E27FC236}">
                    <a16:creationId xmlns:a16="http://schemas.microsoft.com/office/drawing/2014/main" id="{CB7F6DE3-969E-49F5-B18E-8116B5D7FBF8}"/>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3" name="Rectangle 302">
              <a:extLst>
                <a:ext uri="{FF2B5EF4-FFF2-40B4-BE49-F238E27FC236}">
                  <a16:creationId xmlns:a16="http://schemas.microsoft.com/office/drawing/2014/main" id="{4F169CD8-412D-4577-8758-424C1C8F96D9}"/>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310" name="Rectangle 309">
            <a:extLst>
              <a:ext uri="{FF2B5EF4-FFF2-40B4-BE49-F238E27FC236}">
                <a16:creationId xmlns:a16="http://schemas.microsoft.com/office/drawing/2014/main" id="{3DA5BC8E-5376-45D7-A263-B872D7152DCE}"/>
              </a:ext>
            </a:extLst>
          </p:cNvPr>
          <p:cNvSpPr/>
          <p:nvPr/>
        </p:nvSpPr>
        <p:spPr>
          <a:xfrm>
            <a:off x="6768010" y="6513088"/>
            <a:ext cx="1000302" cy="670607"/>
          </a:xfrm>
          <a:prstGeom prst="rect">
            <a:avLst/>
          </a:prstGeom>
        </p:spPr>
        <p:txBody>
          <a:bodyPr wrap="square">
            <a:spAutoFit/>
          </a:bodyPr>
          <a:lstStyle/>
          <a:p>
            <a:pPr algn="ctr"/>
            <a:r>
              <a:rPr lang="en-US" dirty="0"/>
              <a:t>Student</a:t>
            </a:r>
          </a:p>
          <a:p>
            <a:pPr algn="ctr"/>
            <a:r>
              <a:rPr lang="en-US" dirty="0"/>
              <a:t>19%</a:t>
            </a:r>
          </a:p>
        </p:txBody>
      </p:sp>
      <p:sp>
        <p:nvSpPr>
          <p:cNvPr id="311" name="Rectangle: Top Corners One Rounded and One Snipped 310">
            <a:extLst>
              <a:ext uri="{FF2B5EF4-FFF2-40B4-BE49-F238E27FC236}">
                <a16:creationId xmlns:a16="http://schemas.microsoft.com/office/drawing/2014/main" id="{9CA5F307-8F1B-4846-840D-2DB52B83F4AE}"/>
              </a:ext>
            </a:extLst>
          </p:cNvPr>
          <p:cNvSpPr/>
          <p:nvPr/>
        </p:nvSpPr>
        <p:spPr>
          <a:xfrm>
            <a:off x="6028083" y="7341068"/>
            <a:ext cx="1639129" cy="849705"/>
          </a:xfrm>
          <a:prstGeom prst="snipRoundRect">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12" name="Group 311">
            <a:extLst>
              <a:ext uri="{FF2B5EF4-FFF2-40B4-BE49-F238E27FC236}">
                <a16:creationId xmlns:a16="http://schemas.microsoft.com/office/drawing/2014/main" id="{45062C34-01E9-447A-B2A7-FC6BD4235A9E}"/>
              </a:ext>
            </a:extLst>
          </p:cNvPr>
          <p:cNvGrpSpPr/>
          <p:nvPr/>
        </p:nvGrpSpPr>
        <p:grpSpPr>
          <a:xfrm>
            <a:off x="5968054" y="7341068"/>
            <a:ext cx="561187" cy="849705"/>
            <a:chOff x="687231" y="1334050"/>
            <a:chExt cx="561187" cy="849705"/>
          </a:xfrm>
        </p:grpSpPr>
        <p:grpSp>
          <p:nvGrpSpPr>
            <p:cNvPr id="313" name="Group 312">
              <a:extLst>
                <a:ext uri="{FF2B5EF4-FFF2-40B4-BE49-F238E27FC236}">
                  <a16:creationId xmlns:a16="http://schemas.microsoft.com/office/drawing/2014/main" id="{71DB930D-9792-4ECC-9455-D2EC030CFA97}"/>
                </a:ext>
              </a:extLst>
            </p:cNvPr>
            <p:cNvGrpSpPr/>
            <p:nvPr/>
          </p:nvGrpSpPr>
          <p:grpSpPr>
            <a:xfrm>
              <a:off x="813520" y="1353175"/>
              <a:ext cx="308610" cy="830580"/>
              <a:chOff x="2887980" y="4069080"/>
              <a:chExt cx="308610" cy="830580"/>
            </a:xfrm>
          </p:grpSpPr>
          <p:sp>
            <p:nvSpPr>
              <p:cNvPr id="315" name="Oval 314">
                <a:extLst>
                  <a:ext uri="{FF2B5EF4-FFF2-40B4-BE49-F238E27FC236}">
                    <a16:creationId xmlns:a16="http://schemas.microsoft.com/office/drawing/2014/main" id="{2180A50D-9789-451D-BEA8-2DCC29071CA7}"/>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6" name="Rectangle 315">
                <a:extLst>
                  <a:ext uri="{FF2B5EF4-FFF2-40B4-BE49-F238E27FC236}">
                    <a16:creationId xmlns:a16="http://schemas.microsoft.com/office/drawing/2014/main" id="{C4C6B6D8-EB76-44E0-B472-19E895F102B1}"/>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7" name="Rectangle: Rounded Corners 316">
                <a:extLst>
                  <a:ext uri="{FF2B5EF4-FFF2-40B4-BE49-F238E27FC236}">
                    <a16:creationId xmlns:a16="http://schemas.microsoft.com/office/drawing/2014/main" id="{CFBCD36D-4840-4063-A6DA-AC63F5533584}"/>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Rectangle: Rounded Corners 317">
                <a:extLst>
                  <a:ext uri="{FF2B5EF4-FFF2-40B4-BE49-F238E27FC236}">
                    <a16:creationId xmlns:a16="http://schemas.microsoft.com/office/drawing/2014/main" id="{E5439EC5-0EFA-444B-A45B-BF5194BF623D}"/>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Rectangle: Rounded Corners 318">
                <a:extLst>
                  <a:ext uri="{FF2B5EF4-FFF2-40B4-BE49-F238E27FC236}">
                    <a16:creationId xmlns:a16="http://schemas.microsoft.com/office/drawing/2014/main" id="{C52ED13E-26EF-4F19-9989-4F0BA493500C}"/>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Rectangle: Rounded Corners 319">
                <a:extLst>
                  <a:ext uri="{FF2B5EF4-FFF2-40B4-BE49-F238E27FC236}">
                    <a16:creationId xmlns:a16="http://schemas.microsoft.com/office/drawing/2014/main" id="{290A7947-B572-460A-B415-44BED390BB2D}"/>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4" name="Rectangle 313">
              <a:extLst>
                <a:ext uri="{FF2B5EF4-FFF2-40B4-BE49-F238E27FC236}">
                  <a16:creationId xmlns:a16="http://schemas.microsoft.com/office/drawing/2014/main" id="{C38F84A0-E946-42B4-82B1-047886B19347}"/>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321" name="Rectangle 320">
            <a:extLst>
              <a:ext uri="{FF2B5EF4-FFF2-40B4-BE49-F238E27FC236}">
                <a16:creationId xmlns:a16="http://schemas.microsoft.com/office/drawing/2014/main" id="{F03567BA-2E47-405F-9B54-19032F2ADB00}"/>
              </a:ext>
            </a:extLst>
          </p:cNvPr>
          <p:cNvSpPr/>
          <p:nvPr/>
        </p:nvSpPr>
        <p:spPr>
          <a:xfrm>
            <a:off x="6313069" y="7442754"/>
            <a:ext cx="1436270" cy="670607"/>
          </a:xfrm>
          <a:prstGeom prst="rect">
            <a:avLst/>
          </a:prstGeom>
        </p:spPr>
        <p:txBody>
          <a:bodyPr wrap="square">
            <a:spAutoFit/>
          </a:bodyPr>
          <a:lstStyle/>
          <a:p>
            <a:pPr algn="ctr"/>
            <a:r>
              <a:rPr lang="en-US" dirty="0"/>
              <a:t>Unemployed</a:t>
            </a:r>
          </a:p>
          <a:p>
            <a:pPr algn="ctr"/>
            <a:r>
              <a:rPr lang="en-US" dirty="0"/>
              <a:t>7%</a:t>
            </a:r>
          </a:p>
        </p:txBody>
      </p:sp>
      <p:sp>
        <p:nvSpPr>
          <p:cNvPr id="322" name="Rectangle 321">
            <a:extLst>
              <a:ext uri="{FF2B5EF4-FFF2-40B4-BE49-F238E27FC236}">
                <a16:creationId xmlns:a16="http://schemas.microsoft.com/office/drawing/2014/main" id="{71E61EB7-4C5D-42B3-BC4C-1BF494D84881}"/>
              </a:ext>
            </a:extLst>
          </p:cNvPr>
          <p:cNvSpPr/>
          <p:nvPr/>
        </p:nvSpPr>
        <p:spPr>
          <a:xfrm>
            <a:off x="3348689" y="7417849"/>
            <a:ext cx="503653" cy="769441"/>
          </a:xfrm>
          <a:prstGeom prst="rect">
            <a:avLst/>
          </a:prstGeom>
          <a:noFill/>
        </p:spPr>
        <p:txBody>
          <a:bodyPr wrap="squar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Black" panose="020B0A04020102020204" pitchFamily="34" charset="0"/>
              </a:rPr>
              <a:t>6</a:t>
            </a:r>
          </a:p>
        </p:txBody>
      </p:sp>
      <p:graphicFrame>
        <p:nvGraphicFramePr>
          <p:cNvPr id="105" name="Chart 104">
            <a:extLst>
              <a:ext uri="{FF2B5EF4-FFF2-40B4-BE49-F238E27FC236}">
                <a16:creationId xmlns:a16="http://schemas.microsoft.com/office/drawing/2014/main" id="{8D6BE2B3-3C5F-48FE-83A2-DB9DDD75EC0A}"/>
              </a:ext>
            </a:extLst>
          </p:cNvPr>
          <p:cNvGraphicFramePr>
            <a:graphicFrameLocks/>
          </p:cNvGraphicFramePr>
          <p:nvPr/>
        </p:nvGraphicFramePr>
        <p:xfrm>
          <a:off x="6942722" y="1137978"/>
          <a:ext cx="1080860" cy="1168334"/>
        </p:xfrm>
        <a:graphic>
          <a:graphicData uri="http://schemas.openxmlformats.org/drawingml/2006/chart">
            <c:chart xmlns:c="http://schemas.openxmlformats.org/drawingml/2006/chart" xmlns:r="http://schemas.openxmlformats.org/officeDocument/2006/relationships" r:id="rId12"/>
          </a:graphicData>
        </a:graphic>
      </p:graphicFrame>
      <p:sp>
        <p:nvSpPr>
          <p:cNvPr id="251" name="TextBox 250">
            <a:extLst>
              <a:ext uri="{FF2B5EF4-FFF2-40B4-BE49-F238E27FC236}">
                <a16:creationId xmlns:a16="http://schemas.microsoft.com/office/drawing/2014/main" id="{4F64D03A-7648-4014-BD77-76510B0B9459}"/>
              </a:ext>
            </a:extLst>
          </p:cNvPr>
          <p:cNvSpPr txBox="1"/>
          <p:nvPr/>
        </p:nvSpPr>
        <p:spPr>
          <a:xfrm>
            <a:off x="225818" y="9794733"/>
            <a:ext cx="7745023" cy="307777"/>
          </a:xfrm>
          <a:prstGeom prst="rect">
            <a:avLst/>
          </a:prstGeom>
          <a:noFill/>
        </p:spPr>
        <p:txBody>
          <a:bodyPr wrap="square" rtlCol="0">
            <a:spAutoFit/>
          </a:bodyPr>
          <a:lstStyle/>
          <a:p>
            <a:pPr algn="ctr"/>
            <a:r>
              <a:rPr lang="en-US" sz="1400" dirty="0"/>
              <a:t>Terry Oroszi, “</a:t>
            </a:r>
            <a:r>
              <a:rPr lang="en-US" sz="1400" i="1" dirty="0"/>
              <a:t>The American Terrorist: Everything You Need to Know to be a Subject Matter Expert”</a:t>
            </a:r>
          </a:p>
        </p:txBody>
      </p:sp>
      <p:sp>
        <p:nvSpPr>
          <p:cNvPr id="259" name="TextBox 258">
            <a:extLst>
              <a:ext uri="{FF2B5EF4-FFF2-40B4-BE49-F238E27FC236}">
                <a16:creationId xmlns:a16="http://schemas.microsoft.com/office/drawing/2014/main" id="{CFEF54E0-80EB-4D4B-BE53-586AC6CD8931}"/>
              </a:ext>
            </a:extLst>
          </p:cNvPr>
          <p:cNvSpPr txBox="1"/>
          <p:nvPr/>
        </p:nvSpPr>
        <p:spPr>
          <a:xfrm>
            <a:off x="473656" y="7283248"/>
            <a:ext cx="1133387" cy="1015663"/>
          </a:xfrm>
          <a:prstGeom prst="rect">
            <a:avLst/>
          </a:prstGeom>
          <a:noFill/>
        </p:spPr>
        <p:txBody>
          <a:bodyPr wrap="none" rtlCol="0">
            <a:spAutoFit/>
          </a:bodyPr>
          <a:lstStyle/>
          <a:p>
            <a:r>
              <a:rPr lang="en-US" sz="2000" b="1" dirty="0">
                <a:latin typeface="Arial Black" panose="020B0A04020102020204" pitchFamily="34" charset="0"/>
              </a:rPr>
              <a:t>No </a:t>
            </a:r>
          </a:p>
          <a:p>
            <a:r>
              <a:rPr lang="en-US" sz="2000" b="1" dirty="0">
                <a:latin typeface="Arial Black" panose="020B0A04020102020204" pitchFamily="34" charset="0"/>
              </a:rPr>
              <a:t>active </a:t>
            </a:r>
          </a:p>
          <a:p>
            <a:r>
              <a:rPr lang="en-US" sz="2000" b="1" dirty="0">
                <a:latin typeface="Arial Black" panose="020B0A04020102020204" pitchFamily="34" charset="0"/>
              </a:rPr>
              <a:t>father</a:t>
            </a:r>
          </a:p>
        </p:txBody>
      </p:sp>
      <p:sp>
        <p:nvSpPr>
          <p:cNvPr id="261" name="TextBox 260">
            <a:extLst>
              <a:ext uri="{FF2B5EF4-FFF2-40B4-BE49-F238E27FC236}">
                <a16:creationId xmlns:a16="http://schemas.microsoft.com/office/drawing/2014/main" id="{B8134FD9-12D4-45AB-A731-03DC3789C2E9}"/>
              </a:ext>
            </a:extLst>
          </p:cNvPr>
          <p:cNvSpPr txBox="1"/>
          <p:nvPr/>
        </p:nvSpPr>
        <p:spPr>
          <a:xfrm>
            <a:off x="1739323" y="4523804"/>
            <a:ext cx="5242654" cy="383503"/>
          </a:xfrm>
          <a:prstGeom prst="rect">
            <a:avLst/>
          </a:prstGeom>
          <a:noFill/>
        </p:spPr>
        <p:txBody>
          <a:bodyPr wrap="none" rtlCol="0">
            <a:spAutoFit/>
          </a:bodyPr>
          <a:lstStyle/>
          <a:p>
            <a:r>
              <a:rPr lang="en-US" dirty="0">
                <a:solidFill>
                  <a:schemeClr val="accent2"/>
                </a:solidFill>
                <a:latin typeface="Arial Black" panose="020B0A04020102020204" pitchFamily="34" charset="0"/>
              </a:rPr>
              <a:t>S</a:t>
            </a:r>
            <a:r>
              <a:rPr lang="en-US" dirty="0">
                <a:latin typeface="Arial Black" panose="020B0A04020102020204" pitchFamily="34" charset="0"/>
              </a:rPr>
              <a:t>cience </a:t>
            </a:r>
            <a:r>
              <a:rPr lang="en-US" dirty="0">
                <a:solidFill>
                  <a:schemeClr val="accent2"/>
                </a:solidFill>
                <a:latin typeface="Arial Black" panose="020B0A04020102020204" pitchFamily="34" charset="0"/>
              </a:rPr>
              <a:t>T</a:t>
            </a:r>
            <a:r>
              <a:rPr lang="en-US" dirty="0">
                <a:latin typeface="Arial Black" panose="020B0A04020102020204" pitchFamily="34" charset="0"/>
              </a:rPr>
              <a:t>echnology </a:t>
            </a:r>
            <a:r>
              <a:rPr lang="en-US" dirty="0">
                <a:solidFill>
                  <a:schemeClr val="accent2"/>
                </a:solidFill>
                <a:latin typeface="Arial Black" panose="020B0A04020102020204" pitchFamily="34" charset="0"/>
              </a:rPr>
              <a:t>E</a:t>
            </a:r>
            <a:r>
              <a:rPr lang="en-US" dirty="0">
                <a:latin typeface="Arial Black" panose="020B0A04020102020204" pitchFamily="34" charset="0"/>
              </a:rPr>
              <a:t>ngineering </a:t>
            </a:r>
            <a:r>
              <a:rPr lang="en-US" dirty="0">
                <a:solidFill>
                  <a:schemeClr val="accent2"/>
                </a:solidFill>
                <a:latin typeface="Arial Black" panose="020B0A04020102020204" pitchFamily="34" charset="0"/>
              </a:rPr>
              <a:t>M</a:t>
            </a:r>
            <a:r>
              <a:rPr lang="en-US" dirty="0">
                <a:latin typeface="Arial Black" panose="020B0A04020102020204" pitchFamily="34" charset="0"/>
              </a:rPr>
              <a:t>ath</a:t>
            </a:r>
          </a:p>
        </p:txBody>
      </p:sp>
      <p:grpSp>
        <p:nvGrpSpPr>
          <p:cNvPr id="331" name="Group 330">
            <a:extLst>
              <a:ext uri="{FF2B5EF4-FFF2-40B4-BE49-F238E27FC236}">
                <a16:creationId xmlns:a16="http://schemas.microsoft.com/office/drawing/2014/main" id="{BC8C0BC3-8F31-4EEA-8037-0AB3CDA77509}"/>
              </a:ext>
            </a:extLst>
          </p:cNvPr>
          <p:cNvGrpSpPr/>
          <p:nvPr/>
        </p:nvGrpSpPr>
        <p:grpSpPr>
          <a:xfrm>
            <a:off x="832135" y="1232709"/>
            <a:ext cx="561187" cy="849705"/>
            <a:chOff x="687231" y="1334050"/>
            <a:chExt cx="561187" cy="849705"/>
          </a:xfrm>
        </p:grpSpPr>
        <p:grpSp>
          <p:nvGrpSpPr>
            <p:cNvPr id="332" name="Group 331">
              <a:extLst>
                <a:ext uri="{FF2B5EF4-FFF2-40B4-BE49-F238E27FC236}">
                  <a16:creationId xmlns:a16="http://schemas.microsoft.com/office/drawing/2014/main" id="{66FC9A16-9D30-43DB-8F26-02F23E34B507}"/>
                </a:ext>
              </a:extLst>
            </p:cNvPr>
            <p:cNvGrpSpPr/>
            <p:nvPr/>
          </p:nvGrpSpPr>
          <p:grpSpPr>
            <a:xfrm>
              <a:off x="813520" y="1353175"/>
              <a:ext cx="308610" cy="830580"/>
              <a:chOff x="2887980" y="4069080"/>
              <a:chExt cx="308610" cy="830580"/>
            </a:xfrm>
          </p:grpSpPr>
          <p:sp>
            <p:nvSpPr>
              <p:cNvPr id="334" name="Oval 333">
                <a:extLst>
                  <a:ext uri="{FF2B5EF4-FFF2-40B4-BE49-F238E27FC236}">
                    <a16:creationId xmlns:a16="http://schemas.microsoft.com/office/drawing/2014/main" id="{6F6ACAC5-BF01-404A-8647-431D4810BCF2}"/>
                  </a:ext>
                </a:extLst>
              </p:cNvPr>
              <p:cNvSpPr/>
              <p:nvPr/>
            </p:nvSpPr>
            <p:spPr>
              <a:xfrm>
                <a:off x="2952750" y="4069080"/>
                <a:ext cx="17907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334">
                <a:extLst>
                  <a:ext uri="{FF2B5EF4-FFF2-40B4-BE49-F238E27FC236}">
                    <a16:creationId xmlns:a16="http://schemas.microsoft.com/office/drawing/2014/main" id="{32A02C6E-722A-476C-83E9-305453D06A6E}"/>
                  </a:ext>
                </a:extLst>
              </p:cNvPr>
              <p:cNvSpPr/>
              <p:nvPr/>
            </p:nvSpPr>
            <p:spPr>
              <a:xfrm>
                <a:off x="2952750" y="4251960"/>
                <a:ext cx="179070" cy="358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Rounded Corners 335">
                <a:extLst>
                  <a:ext uri="{FF2B5EF4-FFF2-40B4-BE49-F238E27FC236}">
                    <a16:creationId xmlns:a16="http://schemas.microsoft.com/office/drawing/2014/main" id="{750260E7-2731-4200-A0B7-A4BBFB8BC7A5}"/>
                  </a:ext>
                </a:extLst>
              </p:cNvPr>
              <p:cNvSpPr/>
              <p:nvPr/>
            </p:nvSpPr>
            <p:spPr>
              <a:xfrm>
                <a:off x="29527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7" name="Rectangle: Rounded Corners 336">
                <a:extLst>
                  <a:ext uri="{FF2B5EF4-FFF2-40B4-BE49-F238E27FC236}">
                    <a16:creationId xmlns:a16="http://schemas.microsoft.com/office/drawing/2014/main" id="{86F5A53A-5745-4524-B4A1-D1C8B890428D}"/>
                  </a:ext>
                </a:extLst>
              </p:cNvPr>
              <p:cNvSpPr/>
              <p:nvPr/>
            </p:nvSpPr>
            <p:spPr>
              <a:xfrm>
                <a:off x="3067050" y="4598670"/>
                <a:ext cx="6477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8" name="Rectangle: Rounded Corners 337">
                <a:extLst>
                  <a:ext uri="{FF2B5EF4-FFF2-40B4-BE49-F238E27FC236}">
                    <a16:creationId xmlns:a16="http://schemas.microsoft.com/office/drawing/2014/main" id="{B484D710-17E1-4A77-AAFC-675B0F3C7BC5}"/>
                  </a:ext>
                </a:extLst>
              </p:cNvPr>
              <p:cNvSpPr/>
              <p:nvPr/>
            </p:nvSpPr>
            <p:spPr>
              <a:xfrm>
                <a:off x="288798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9" name="Rectangle: Rounded Corners 338">
                <a:extLst>
                  <a:ext uri="{FF2B5EF4-FFF2-40B4-BE49-F238E27FC236}">
                    <a16:creationId xmlns:a16="http://schemas.microsoft.com/office/drawing/2014/main" id="{6FF81A6B-A7DC-425B-B782-BD573033BB49}"/>
                  </a:ext>
                </a:extLst>
              </p:cNvPr>
              <p:cNvSpPr/>
              <p:nvPr/>
            </p:nvSpPr>
            <p:spPr>
              <a:xfrm>
                <a:off x="3135630" y="4251960"/>
                <a:ext cx="60960" cy="300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3" name="Rectangle 332">
              <a:extLst>
                <a:ext uri="{FF2B5EF4-FFF2-40B4-BE49-F238E27FC236}">
                  <a16:creationId xmlns:a16="http://schemas.microsoft.com/office/drawing/2014/main" id="{011D295B-4DB4-4262-99A4-4FAC6723C502}"/>
                </a:ext>
              </a:extLst>
            </p:cNvPr>
            <p:cNvSpPr/>
            <p:nvPr/>
          </p:nvSpPr>
          <p:spPr>
            <a:xfrm>
              <a:off x="687231" y="1334050"/>
              <a:ext cx="561187" cy="215444"/>
            </a:xfrm>
            <a:prstGeom prst="rect">
              <a:avLst/>
            </a:prstGeom>
            <a:noFill/>
          </p:spPr>
          <p:txBody>
            <a:bodyPr wrap="square" lIns="91440" tIns="45720" rIns="91440" bIns="45720">
              <a:spAutoFit/>
            </a:bodyPr>
            <a:lstStyle/>
            <a:p>
              <a:pPr algn="ctr"/>
              <a:endParaRPr lang="en-US" sz="800" dirty="0">
                <a:ln w="0"/>
                <a:effectLst>
                  <a:outerShdw blurRad="38100" dist="19050" dir="2700000" algn="tl" rotWithShape="0">
                    <a:schemeClr val="dk1">
                      <a:alpha val="40000"/>
                    </a:schemeClr>
                  </a:outerShdw>
                </a:effectLst>
              </a:endParaRPr>
            </a:p>
          </p:txBody>
        </p:sp>
      </p:grpSp>
      <p:sp>
        <p:nvSpPr>
          <p:cNvPr id="262" name="Arrow: Chevron 261">
            <a:extLst>
              <a:ext uri="{FF2B5EF4-FFF2-40B4-BE49-F238E27FC236}">
                <a16:creationId xmlns:a16="http://schemas.microsoft.com/office/drawing/2014/main" id="{7C847780-DC17-45AC-8482-9E5DAA75328E}"/>
              </a:ext>
            </a:extLst>
          </p:cNvPr>
          <p:cNvSpPr/>
          <p:nvPr/>
        </p:nvSpPr>
        <p:spPr>
          <a:xfrm>
            <a:off x="2042561" y="2306704"/>
            <a:ext cx="822056" cy="306764"/>
          </a:xfrm>
          <a:prstGeom prst="chevron">
            <a:avLst/>
          </a:prstGeom>
          <a:solidFill>
            <a:srgbClr val="FF0000"/>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16%</a:t>
            </a:r>
          </a:p>
        </p:txBody>
      </p:sp>
      <p:sp>
        <p:nvSpPr>
          <p:cNvPr id="342" name="Arrow: Pentagon 341">
            <a:extLst>
              <a:ext uri="{FF2B5EF4-FFF2-40B4-BE49-F238E27FC236}">
                <a16:creationId xmlns:a16="http://schemas.microsoft.com/office/drawing/2014/main" id="{22E0F4A0-7F4E-4738-BB6B-6F72F060DAA9}"/>
              </a:ext>
            </a:extLst>
          </p:cNvPr>
          <p:cNvSpPr/>
          <p:nvPr/>
        </p:nvSpPr>
        <p:spPr>
          <a:xfrm>
            <a:off x="957106" y="2304362"/>
            <a:ext cx="1158682" cy="304595"/>
          </a:xfrm>
          <a:prstGeom prst="homePlate">
            <a:avLst/>
          </a:prstGeom>
          <a:solidFill>
            <a:srgbClr val="FF0000"/>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Ages: 14-20</a:t>
            </a:r>
          </a:p>
        </p:txBody>
      </p:sp>
      <p:sp>
        <p:nvSpPr>
          <p:cNvPr id="343" name="Arrow: Chevron 342">
            <a:extLst>
              <a:ext uri="{FF2B5EF4-FFF2-40B4-BE49-F238E27FC236}">
                <a16:creationId xmlns:a16="http://schemas.microsoft.com/office/drawing/2014/main" id="{2314BDF6-C2CF-491B-A24D-A157D0B96DEB}"/>
              </a:ext>
            </a:extLst>
          </p:cNvPr>
          <p:cNvSpPr/>
          <p:nvPr/>
        </p:nvSpPr>
        <p:spPr>
          <a:xfrm>
            <a:off x="2037373" y="2638442"/>
            <a:ext cx="822056" cy="306308"/>
          </a:xfrm>
          <a:prstGeom prst="chevron">
            <a:avLst/>
          </a:prstGeom>
          <a:solidFill>
            <a:schemeClr val="accent4"/>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64%</a:t>
            </a:r>
          </a:p>
        </p:txBody>
      </p:sp>
      <p:sp>
        <p:nvSpPr>
          <p:cNvPr id="344" name="Arrow: Pentagon 343">
            <a:extLst>
              <a:ext uri="{FF2B5EF4-FFF2-40B4-BE49-F238E27FC236}">
                <a16:creationId xmlns:a16="http://schemas.microsoft.com/office/drawing/2014/main" id="{707479A1-3AFA-4E6F-9F5A-248469CFFC32}"/>
              </a:ext>
            </a:extLst>
          </p:cNvPr>
          <p:cNvSpPr/>
          <p:nvPr/>
        </p:nvSpPr>
        <p:spPr>
          <a:xfrm>
            <a:off x="957107" y="2638631"/>
            <a:ext cx="1157621" cy="306308"/>
          </a:xfrm>
          <a:prstGeom prst="homePlate">
            <a:avLst/>
          </a:prstGeom>
          <a:solidFill>
            <a:schemeClr val="accent4"/>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Ages: 21-39</a:t>
            </a:r>
          </a:p>
        </p:txBody>
      </p:sp>
      <p:sp>
        <p:nvSpPr>
          <p:cNvPr id="345" name="Arrow: Chevron 344">
            <a:extLst>
              <a:ext uri="{FF2B5EF4-FFF2-40B4-BE49-F238E27FC236}">
                <a16:creationId xmlns:a16="http://schemas.microsoft.com/office/drawing/2014/main" id="{9AE5DD3F-ECF2-41D1-AD6C-A3DE9BF8F9C7}"/>
              </a:ext>
            </a:extLst>
          </p:cNvPr>
          <p:cNvSpPr/>
          <p:nvPr/>
        </p:nvSpPr>
        <p:spPr>
          <a:xfrm>
            <a:off x="2039168" y="2972541"/>
            <a:ext cx="822056" cy="306308"/>
          </a:xfrm>
          <a:prstGeom prst="chevron">
            <a:avLst/>
          </a:prstGeom>
          <a:solidFill>
            <a:schemeClr val="accent1"/>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17%</a:t>
            </a:r>
          </a:p>
        </p:txBody>
      </p:sp>
      <p:sp>
        <p:nvSpPr>
          <p:cNvPr id="346" name="Arrow: Pentagon 345">
            <a:extLst>
              <a:ext uri="{FF2B5EF4-FFF2-40B4-BE49-F238E27FC236}">
                <a16:creationId xmlns:a16="http://schemas.microsoft.com/office/drawing/2014/main" id="{18B3A56C-D494-434D-8072-BC9E4275C5AF}"/>
              </a:ext>
            </a:extLst>
          </p:cNvPr>
          <p:cNvSpPr/>
          <p:nvPr/>
        </p:nvSpPr>
        <p:spPr>
          <a:xfrm>
            <a:off x="957107" y="2970196"/>
            <a:ext cx="1157621" cy="306308"/>
          </a:xfrm>
          <a:prstGeom prst="homePlate">
            <a:avLst/>
          </a:prstGeom>
          <a:solidFill>
            <a:schemeClr val="accent1"/>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Ages: 40-59</a:t>
            </a:r>
          </a:p>
        </p:txBody>
      </p:sp>
      <p:sp>
        <p:nvSpPr>
          <p:cNvPr id="375" name="Arrow: Chevron 374">
            <a:extLst>
              <a:ext uri="{FF2B5EF4-FFF2-40B4-BE49-F238E27FC236}">
                <a16:creationId xmlns:a16="http://schemas.microsoft.com/office/drawing/2014/main" id="{65363060-3875-401D-930E-92A7B6B0996B}"/>
              </a:ext>
            </a:extLst>
          </p:cNvPr>
          <p:cNvSpPr/>
          <p:nvPr/>
        </p:nvSpPr>
        <p:spPr>
          <a:xfrm>
            <a:off x="2031835" y="3300664"/>
            <a:ext cx="822056" cy="306308"/>
          </a:xfrm>
          <a:prstGeom prst="chevron">
            <a:avLst/>
          </a:prstGeom>
          <a:solidFill>
            <a:schemeClr val="accent2"/>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3%</a:t>
            </a:r>
          </a:p>
        </p:txBody>
      </p:sp>
      <p:sp>
        <p:nvSpPr>
          <p:cNvPr id="376" name="Arrow: Pentagon 375">
            <a:extLst>
              <a:ext uri="{FF2B5EF4-FFF2-40B4-BE49-F238E27FC236}">
                <a16:creationId xmlns:a16="http://schemas.microsoft.com/office/drawing/2014/main" id="{0814F7A3-4F6D-47E8-ADC0-4651BF1B9883}"/>
              </a:ext>
            </a:extLst>
          </p:cNvPr>
          <p:cNvSpPr/>
          <p:nvPr/>
        </p:nvSpPr>
        <p:spPr>
          <a:xfrm>
            <a:off x="957107" y="3307967"/>
            <a:ext cx="1157621" cy="306308"/>
          </a:xfrm>
          <a:prstGeom prst="homePlate">
            <a:avLst/>
          </a:prstGeom>
          <a:solidFill>
            <a:schemeClr val="accent2"/>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Arial Black" panose="020B0A04020102020204" pitchFamily="34" charset="0"/>
              </a:rPr>
              <a:t>Ages: &gt; 60</a:t>
            </a:r>
          </a:p>
        </p:txBody>
      </p:sp>
      <p:sp>
        <p:nvSpPr>
          <p:cNvPr id="381" name="Rectangle 380">
            <a:extLst>
              <a:ext uri="{FF2B5EF4-FFF2-40B4-BE49-F238E27FC236}">
                <a16:creationId xmlns:a16="http://schemas.microsoft.com/office/drawing/2014/main" id="{61E519A3-D1ED-4DA2-90D9-3AFB5AA9F7C0}"/>
              </a:ext>
            </a:extLst>
          </p:cNvPr>
          <p:cNvSpPr/>
          <p:nvPr/>
        </p:nvSpPr>
        <p:spPr>
          <a:xfrm>
            <a:off x="4577234" y="2349195"/>
            <a:ext cx="1852943" cy="461665"/>
          </a:xfrm>
          <a:prstGeom prst="rect">
            <a:avLst/>
          </a:prstGeom>
          <a:noFill/>
        </p:spPr>
        <p:txBody>
          <a:bodyPr wrap="none" lIns="91440" tIns="45720" rIns="91440" bIns="45720">
            <a:spAutoFit/>
          </a:bodyPr>
          <a:lstStyle/>
          <a:p>
            <a:pPr algn="ctr"/>
            <a:r>
              <a:rPr lang="en-US" sz="2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Avg. Ages</a:t>
            </a:r>
          </a:p>
        </p:txBody>
      </p:sp>
      <p:sp>
        <p:nvSpPr>
          <p:cNvPr id="264" name="TextBox 263">
            <a:extLst>
              <a:ext uri="{FF2B5EF4-FFF2-40B4-BE49-F238E27FC236}">
                <a16:creationId xmlns:a16="http://schemas.microsoft.com/office/drawing/2014/main" id="{31E175DB-131A-4C55-875B-C2FA2C0A464A}"/>
              </a:ext>
            </a:extLst>
          </p:cNvPr>
          <p:cNvSpPr txBox="1"/>
          <p:nvPr/>
        </p:nvSpPr>
        <p:spPr>
          <a:xfrm>
            <a:off x="6527376" y="2516747"/>
            <a:ext cx="346570" cy="383503"/>
          </a:xfrm>
          <a:prstGeom prst="rect">
            <a:avLst/>
          </a:prstGeom>
          <a:noFill/>
        </p:spPr>
        <p:txBody>
          <a:bodyPr wrap="none" rtlCol="0">
            <a:spAutoFit/>
          </a:bodyPr>
          <a:lstStyle/>
          <a:p>
            <a:r>
              <a:rPr lang="en-US" dirty="0">
                <a:latin typeface="Arial Black" panose="020B0A04020102020204" pitchFamily="34" charset="0"/>
              </a:rPr>
              <a:t>F</a:t>
            </a:r>
          </a:p>
        </p:txBody>
      </p:sp>
      <p:sp>
        <p:nvSpPr>
          <p:cNvPr id="383" name="TextBox 382">
            <a:extLst>
              <a:ext uri="{FF2B5EF4-FFF2-40B4-BE49-F238E27FC236}">
                <a16:creationId xmlns:a16="http://schemas.microsoft.com/office/drawing/2014/main" id="{EE7CD986-A89E-4478-9CA4-92B5476F400D}"/>
              </a:ext>
            </a:extLst>
          </p:cNvPr>
          <p:cNvSpPr txBox="1"/>
          <p:nvPr/>
        </p:nvSpPr>
        <p:spPr>
          <a:xfrm>
            <a:off x="4133289" y="2500794"/>
            <a:ext cx="338554" cy="383503"/>
          </a:xfrm>
          <a:prstGeom prst="rect">
            <a:avLst/>
          </a:prstGeom>
          <a:noFill/>
        </p:spPr>
        <p:txBody>
          <a:bodyPr wrap="square" rtlCol="0">
            <a:spAutoFit/>
          </a:bodyPr>
          <a:lstStyle/>
          <a:p>
            <a:r>
              <a:rPr lang="en-US" dirty="0">
                <a:latin typeface="Arial Black" panose="020B0A04020102020204" pitchFamily="34" charset="0"/>
              </a:rPr>
              <a:t>M</a:t>
            </a:r>
          </a:p>
        </p:txBody>
      </p:sp>
      <p:sp>
        <p:nvSpPr>
          <p:cNvPr id="219" name="TextBox 218">
            <a:extLst>
              <a:ext uri="{FF2B5EF4-FFF2-40B4-BE49-F238E27FC236}">
                <a16:creationId xmlns:a16="http://schemas.microsoft.com/office/drawing/2014/main" id="{3E2A313E-9D4D-4C69-9D0F-0048E9EAF1B8}"/>
              </a:ext>
            </a:extLst>
          </p:cNvPr>
          <p:cNvSpPr txBox="1"/>
          <p:nvPr/>
        </p:nvSpPr>
        <p:spPr>
          <a:xfrm>
            <a:off x="2617165" y="10135894"/>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2021 Terry Oroszi</a:t>
            </a:r>
          </a:p>
        </p:txBody>
      </p:sp>
    </p:spTree>
    <p:extLst>
      <p:ext uri="{BB962C8B-B14F-4D97-AF65-F5344CB8AC3E}">
        <p14:creationId xmlns:p14="http://schemas.microsoft.com/office/powerpoint/2010/main" val="254885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 name="Group 338">
            <a:extLst>
              <a:ext uri="{FF2B5EF4-FFF2-40B4-BE49-F238E27FC236}">
                <a16:creationId xmlns:a16="http://schemas.microsoft.com/office/drawing/2014/main" id="{D5C97B7A-8875-4CDC-B8A7-22554A5356D4}"/>
              </a:ext>
            </a:extLst>
          </p:cNvPr>
          <p:cNvGrpSpPr/>
          <p:nvPr/>
        </p:nvGrpSpPr>
        <p:grpSpPr>
          <a:xfrm>
            <a:off x="437370" y="1184001"/>
            <a:ext cx="3615747" cy="1044302"/>
            <a:chOff x="194098" y="3910"/>
            <a:chExt cx="2651521" cy="1590913"/>
          </a:xfrm>
          <a:solidFill>
            <a:schemeClr val="accent6"/>
          </a:solidFill>
        </p:grpSpPr>
        <p:sp>
          <p:nvSpPr>
            <p:cNvPr id="340" name="Rectangle 339">
              <a:extLst>
                <a:ext uri="{FF2B5EF4-FFF2-40B4-BE49-F238E27FC236}">
                  <a16:creationId xmlns:a16="http://schemas.microsoft.com/office/drawing/2014/main" id="{B44EABB6-78BF-4B50-BAF4-BA58565B0D66}"/>
                </a:ext>
              </a:extLst>
            </p:cNvPr>
            <p:cNvSpPr/>
            <p:nvPr/>
          </p:nvSpPr>
          <p:spPr>
            <a:xfrm>
              <a:off x="194098" y="3910"/>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1" name="TextBox 340">
              <a:extLst>
                <a:ext uri="{FF2B5EF4-FFF2-40B4-BE49-F238E27FC236}">
                  <a16:creationId xmlns:a16="http://schemas.microsoft.com/office/drawing/2014/main" id="{601C26CF-C6DA-4751-9D2B-A1D6C641BFB7}"/>
                </a:ext>
              </a:extLst>
            </p:cNvPr>
            <p:cNvSpPr txBox="1"/>
            <p:nvPr/>
          </p:nvSpPr>
          <p:spPr>
            <a:xfrm>
              <a:off x="194098" y="3910"/>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Encourage them to join productive groups.</a:t>
              </a:r>
            </a:p>
          </p:txBody>
        </p:sp>
      </p:grpSp>
      <p:grpSp>
        <p:nvGrpSpPr>
          <p:cNvPr id="342" name="Group 341">
            <a:extLst>
              <a:ext uri="{FF2B5EF4-FFF2-40B4-BE49-F238E27FC236}">
                <a16:creationId xmlns:a16="http://schemas.microsoft.com/office/drawing/2014/main" id="{8D27C33D-CA15-4A29-B9E2-81CE2B9DC5E2}"/>
              </a:ext>
            </a:extLst>
          </p:cNvPr>
          <p:cNvGrpSpPr/>
          <p:nvPr/>
        </p:nvGrpSpPr>
        <p:grpSpPr>
          <a:xfrm>
            <a:off x="4240115" y="2335057"/>
            <a:ext cx="3615747" cy="1107514"/>
            <a:chOff x="3110772" y="3910"/>
            <a:chExt cx="2651521" cy="1590913"/>
          </a:xfrm>
          <a:solidFill>
            <a:schemeClr val="accent1"/>
          </a:solidFill>
        </p:grpSpPr>
        <p:sp>
          <p:nvSpPr>
            <p:cNvPr id="343" name="Rectangle 342">
              <a:extLst>
                <a:ext uri="{FF2B5EF4-FFF2-40B4-BE49-F238E27FC236}">
                  <a16:creationId xmlns:a16="http://schemas.microsoft.com/office/drawing/2014/main" id="{8D9CEB62-17BE-4176-A772-3262F7377A9D}"/>
                </a:ext>
              </a:extLst>
            </p:cNvPr>
            <p:cNvSpPr/>
            <p:nvPr/>
          </p:nvSpPr>
          <p:spPr>
            <a:xfrm>
              <a:off x="3110772" y="3910"/>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1381102"/>
                <a:satOff val="-7173"/>
                <a:lumOff val="4216"/>
                <a:alphaOff val="0"/>
              </a:schemeClr>
            </a:fillRef>
            <a:effectRef idx="0">
              <a:schemeClr val="accent2">
                <a:hueOff val="1381102"/>
                <a:satOff val="-7173"/>
                <a:lumOff val="4216"/>
                <a:alphaOff val="0"/>
              </a:schemeClr>
            </a:effectRef>
            <a:fontRef idx="minor">
              <a:schemeClr val="lt1"/>
            </a:fontRef>
          </p:style>
        </p:sp>
        <p:sp>
          <p:nvSpPr>
            <p:cNvPr id="344" name="TextBox 343">
              <a:extLst>
                <a:ext uri="{FF2B5EF4-FFF2-40B4-BE49-F238E27FC236}">
                  <a16:creationId xmlns:a16="http://schemas.microsoft.com/office/drawing/2014/main" id="{8BF28BF8-06A6-4936-AC1C-BD72741229C7}"/>
                </a:ext>
              </a:extLst>
            </p:cNvPr>
            <p:cNvSpPr txBox="1"/>
            <p:nvPr/>
          </p:nvSpPr>
          <p:spPr>
            <a:xfrm>
              <a:off x="3110772" y="3910"/>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Help them improve their resume to find gainful employment.</a:t>
              </a:r>
            </a:p>
          </p:txBody>
        </p:sp>
      </p:grpSp>
      <p:grpSp>
        <p:nvGrpSpPr>
          <p:cNvPr id="345" name="Group 344">
            <a:extLst>
              <a:ext uri="{FF2B5EF4-FFF2-40B4-BE49-F238E27FC236}">
                <a16:creationId xmlns:a16="http://schemas.microsoft.com/office/drawing/2014/main" id="{095F57FB-9AC2-49B0-A9C6-16CC32916E35}"/>
              </a:ext>
            </a:extLst>
          </p:cNvPr>
          <p:cNvGrpSpPr/>
          <p:nvPr/>
        </p:nvGrpSpPr>
        <p:grpSpPr>
          <a:xfrm>
            <a:off x="437370" y="3517658"/>
            <a:ext cx="3615747" cy="1532628"/>
            <a:chOff x="6027446" y="3910"/>
            <a:chExt cx="2651521" cy="2201577"/>
          </a:xfrm>
          <a:solidFill>
            <a:schemeClr val="accent4"/>
          </a:solidFill>
        </p:grpSpPr>
        <p:sp>
          <p:nvSpPr>
            <p:cNvPr id="346" name="Rectangle 345">
              <a:extLst>
                <a:ext uri="{FF2B5EF4-FFF2-40B4-BE49-F238E27FC236}">
                  <a16:creationId xmlns:a16="http://schemas.microsoft.com/office/drawing/2014/main" id="{28A3244B-C9E2-42A8-BC8E-DAE66A1F8115}"/>
                </a:ext>
              </a:extLst>
            </p:cNvPr>
            <p:cNvSpPr/>
            <p:nvPr/>
          </p:nvSpPr>
          <p:spPr>
            <a:xfrm>
              <a:off x="6027446" y="3910"/>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2762204"/>
                <a:satOff val="-14345"/>
                <a:lumOff val="8431"/>
                <a:alphaOff val="0"/>
              </a:schemeClr>
            </a:fillRef>
            <a:effectRef idx="0">
              <a:schemeClr val="accent2">
                <a:hueOff val="2762204"/>
                <a:satOff val="-14345"/>
                <a:lumOff val="8431"/>
                <a:alphaOff val="0"/>
              </a:schemeClr>
            </a:effectRef>
            <a:fontRef idx="minor">
              <a:schemeClr val="lt1"/>
            </a:fontRef>
          </p:style>
        </p:sp>
        <p:sp>
          <p:nvSpPr>
            <p:cNvPr id="347" name="TextBox 346">
              <a:extLst>
                <a:ext uri="{FF2B5EF4-FFF2-40B4-BE49-F238E27FC236}">
                  <a16:creationId xmlns:a16="http://schemas.microsoft.com/office/drawing/2014/main" id="{7D19958F-7366-42D4-92D2-AE2105FA9FA6}"/>
                </a:ext>
              </a:extLst>
            </p:cNvPr>
            <p:cNvSpPr txBox="1"/>
            <p:nvPr/>
          </p:nvSpPr>
          <p:spPr>
            <a:xfrm>
              <a:off x="6027446" y="3910"/>
              <a:ext cx="2651521" cy="2201577"/>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Be a friend and mentor. Change their narrative to something positive. </a:t>
              </a:r>
            </a:p>
          </p:txBody>
        </p:sp>
      </p:grpSp>
      <p:grpSp>
        <p:nvGrpSpPr>
          <p:cNvPr id="348" name="Group 347">
            <a:extLst>
              <a:ext uri="{FF2B5EF4-FFF2-40B4-BE49-F238E27FC236}">
                <a16:creationId xmlns:a16="http://schemas.microsoft.com/office/drawing/2014/main" id="{754ABD32-45E0-4511-91C7-BC6B50BE5180}"/>
              </a:ext>
            </a:extLst>
          </p:cNvPr>
          <p:cNvGrpSpPr/>
          <p:nvPr/>
        </p:nvGrpSpPr>
        <p:grpSpPr>
          <a:xfrm>
            <a:off x="402773" y="6273150"/>
            <a:ext cx="3615747" cy="1107514"/>
            <a:chOff x="194098" y="1859975"/>
            <a:chExt cx="2651521" cy="1590913"/>
          </a:xfrm>
          <a:solidFill>
            <a:schemeClr val="accent2"/>
          </a:solidFill>
        </p:grpSpPr>
        <p:sp>
          <p:nvSpPr>
            <p:cNvPr id="349" name="Rectangle 348">
              <a:extLst>
                <a:ext uri="{FF2B5EF4-FFF2-40B4-BE49-F238E27FC236}">
                  <a16:creationId xmlns:a16="http://schemas.microsoft.com/office/drawing/2014/main" id="{9D1D68FE-0A3B-40B1-BE46-0AF09B4BA5D8}"/>
                </a:ext>
              </a:extLst>
            </p:cNvPr>
            <p:cNvSpPr/>
            <p:nvPr/>
          </p:nvSpPr>
          <p:spPr>
            <a:xfrm>
              <a:off x="194098" y="1859975"/>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4143306"/>
                <a:satOff val="-21518"/>
                <a:lumOff val="12647"/>
                <a:alphaOff val="0"/>
              </a:schemeClr>
            </a:fillRef>
            <a:effectRef idx="0">
              <a:schemeClr val="accent2">
                <a:hueOff val="4143306"/>
                <a:satOff val="-21518"/>
                <a:lumOff val="12647"/>
                <a:alphaOff val="0"/>
              </a:schemeClr>
            </a:effectRef>
            <a:fontRef idx="minor">
              <a:schemeClr val="lt1"/>
            </a:fontRef>
          </p:style>
        </p:sp>
        <p:sp>
          <p:nvSpPr>
            <p:cNvPr id="350" name="TextBox 349">
              <a:extLst>
                <a:ext uri="{FF2B5EF4-FFF2-40B4-BE49-F238E27FC236}">
                  <a16:creationId xmlns:a16="http://schemas.microsoft.com/office/drawing/2014/main" id="{DF55EE00-D88E-4771-9459-5B484E551F3A}"/>
                </a:ext>
              </a:extLst>
            </p:cNvPr>
            <p:cNvSpPr txBox="1"/>
            <p:nvPr/>
          </p:nvSpPr>
          <p:spPr>
            <a:xfrm>
              <a:off x="194098" y="1859975"/>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Do not be afraid to call out/address bad behavior.</a:t>
              </a:r>
              <a:endParaRPr lang="en-US" sz="2400" b="1" dirty="0"/>
            </a:p>
          </p:txBody>
        </p:sp>
      </p:grpSp>
      <p:grpSp>
        <p:nvGrpSpPr>
          <p:cNvPr id="351" name="Group 350">
            <a:extLst>
              <a:ext uri="{FF2B5EF4-FFF2-40B4-BE49-F238E27FC236}">
                <a16:creationId xmlns:a16="http://schemas.microsoft.com/office/drawing/2014/main" id="{9B876D9D-D475-434E-8D80-5A0692BB6475}"/>
              </a:ext>
            </a:extLst>
          </p:cNvPr>
          <p:cNvGrpSpPr/>
          <p:nvPr/>
        </p:nvGrpSpPr>
        <p:grpSpPr>
          <a:xfrm>
            <a:off x="4211085" y="7326711"/>
            <a:ext cx="3636602" cy="1368771"/>
            <a:chOff x="3110772" y="1859975"/>
            <a:chExt cx="2651521" cy="1590913"/>
          </a:xfrm>
          <a:solidFill>
            <a:srgbClr val="FFC000"/>
          </a:solidFill>
        </p:grpSpPr>
        <p:sp>
          <p:nvSpPr>
            <p:cNvPr id="352" name="Rectangle 351">
              <a:extLst>
                <a:ext uri="{FF2B5EF4-FFF2-40B4-BE49-F238E27FC236}">
                  <a16:creationId xmlns:a16="http://schemas.microsoft.com/office/drawing/2014/main" id="{3583C6D8-9872-4C76-A3EE-56BD1C8954F1}"/>
                </a:ext>
              </a:extLst>
            </p:cNvPr>
            <p:cNvSpPr/>
            <p:nvPr/>
          </p:nvSpPr>
          <p:spPr>
            <a:xfrm>
              <a:off x="3110772" y="1859975"/>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5524409"/>
                <a:satOff val="-28690"/>
                <a:lumOff val="16863"/>
                <a:alphaOff val="0"/>
              </a:schemeClr>
            </a:fillRef>
            <a:effectRef idx="0">
              <a:schemeClr val="accent2">
                <a:hueOff val="5524409"/>
                <a:satOff val="-28690"/>
                <a:lumOff val="16863"/>
                <a:alphaOff val="0"/>
              </a:schemeClr>
            </a:effectRef>
            <a:fontRef idx="minor">
              <a:schemeClr val="lt1"/>
            </a:fontRef>
          </p:style>
        </p:sp>
        <p:sp>
          <p:nvSpPr>
            <p:cNvPr id="353" name="TextBox 352">
              <a:extLst>
                <a:ext uri="{FF2B5EF4-FFF2-40B4-BE49-F238E27FC236}">
                  <a16:creationId xmlns:a16="http://schemas.microsoft.com/office/drawing/2014/main" id="{E85DE3B6-3470-4EBA-B610-515403A33BC4}"/>
                </a:ext>
              </a:extLst>
            </p:cNvPr>
            <p:cNvSpPr txBox="1"/>
            <p:nvPr/>
          </p:nvSpPr>
          <p:spPr>
            <a:xfrm>
              <a:off x="3110772" y="1859975"/>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Talk to them about their country, social norms, and tell them about yours.</a:t>
              </a:r>
            </a:p>
          </p:txBody>
        </p:sp>
      </p:grpSp>
      <p:grpSp>
        <p:nvGrpSpPr>
          <p:cNvPr id="354" name="Group 353">
            <a:extLst>
              <a:ext uri="{FF2B5EF4-FFF2-40B4-BE49-F238E27FC236}">
                <a16:creationId xmlns:a16="http://schemas.microsoft.com/office/drawing/2014/main" id="{BC9CA87C-8A04-4590-AAED-819356BC4E4E}"/>
              </a:ext>
            </a:extLst>
          </p:cNvPr>
          <p:cNvGrpSpPr/>
          <p:nvPr/>
        </p:nvGrpSpPr>
        <p:grpSpPr>
          <a:xfrm>
            <a:off x="4225601" y="4743799"/>
            <a:ext cx="3615747" cy="1107514"/>
            <a:chOff x="6027446" y="1859975"/>
            <a:chExt cx="2651521" cy="1590913"/>
          </a:xfrm>
          <a:solidFill>
            <a:schemeClr val="accent6"/>
          </a:solidFill>
        </p:grpSpPr>
        <p:sp>
          <p:nvSpPr>
            <p:cNvPr id="355" name="Rectangle 354">
              <a:extLst>
                <a:ext uri="{FF2B5EF4-FFF2-40B4-BE49-F238E27FC236}">
                  <a16:creationId xmlns:a16="http://schemas.microsoft.com/office/drawing/2014/main" id="{5C2F0C2A-F7FB-4C21-A5AA-F3D2081D8775}"/>
                </a:ext>
              </a:extLst>
            </p:cNvPr>
            <p:cNvSpPr/>
            <p:nvPr/>
          </p:nvSpPr>
          <p:spPr>
            <a:xfrm>
              <a:off x="6027446" y="1859975"/>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6905511"/>
                <a:satOff val="-35862"/>
                <a:lumOff val="21078"/>
                <a:alphaOff val="0"/>
              </a:schemeClr>
            </a:fillRef>
            <a:effectRef idx="0">
              <a:schemeClr val="accent2">
                <a:hueOff val="6905511"/>
                <a:satOff val="-35862"/>
                <a:lumOff val="21078"/>
                <a:alphaOff val="0"/>
              </a:schemeClr>
            </a:effectRef>
            <a:fontRef idx="minor">
              <a:schemeClr val="lt1"/>
            </a:fontRef>
          </p:style>
        </p:sp>
        <p:sp>
          <p:nvSpPr>
            <p:cNvPr id="356" name="TextBox 355">
              <a:extLst>
                <a:ext uri="{FF2B5EF4-FFF2-40B4-BE49-F238E27FC236}">
                  <a16:creationId xmlns:a16="http://schemas.microsoft.com/office/drawing/2014/main" id="{B5AD199C-3BE7-4E6E-9372-12C24779C588}"/>
                </a:ext>
              </a:extLst>
            </p:cNvPr>
            <p:cNvSpPr txBox="1"/>
            <p:nvPr/>
          </p:nvSpPr>
          <p:spPr>
            <a:xfrm>
              <a:off x="6027446" y="1859975"/>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Be that father (or big brother/sister) figure.</a:t>
              </a:r>
            </a:p>
          </p:txBody>
        </p:sp>
      </p:grpSp>
      <p:grpSp>
        <p:nvGrpSpPr>
          <p:cNvPr id="357" name="Group 356">
            <a:extLst>
              <a:ext uri="{FF2B5EF4-FFF2-40B4-BE49-F238E27FC236}">
                <a16:creationId xmlns:a16="http://schemas.microsoft.com/office/drawing/2014/main" id="{17153BF0-297B-4C4F-B476-E669C0C3EEB4}"/>
              </a:ext>
            </a:extLst>
          </p:cNvPr>
          <p:cNvGrpSpPr/>
          <p:nvPr/>
        </p:nvGrpSpPr>
        <p:grpSpPr>
          <a:xfrm>
            <a:off x="437370" y="8840622"/>
            <a:ext cx="3636601" cy="1233415"/>
            <a:chOff x="3110772" y="3716040"/>
            <a:chExt cx="2651521" cy="1590913"/>
          </a:xfrm>
          <a:solidFill>
            <a:schemeClr val="accent1"/>
          </a:solidFill>
        </p:grpSpPr>
        <p:sp>
          <p:nvSpPr>
            <p:cNvPr id="358" name="Rectangle 357">
              <a:extLst>
                <a:ext uri="{FF2B5EF4-FFF2-40B4-BE49-F238E27FC236}">
                  <a16:creationId xmlns:a16="http://schemas.microsoft.com/office/drawing/2014/main" id="{B666163A-875C-4997-AE49-D1008F4C7709}"/>
                </a:ext>
              </a:extLst>
            </p:cNvPr>
            <p:cNvSpPr/>
            <p:nvPr/>
          </p:nvSpPr>
          <p:spPr>
            <a:xfrm>
              <a:off x="3110772" y="3716040"/>
              <a:ext cx="2651521" cy="1590913"/>
            </a:xfrm>
            <a:prstGeom prst="roundRect">
              <a:avLst/>
            </a:prstGeom>
            <a:grpFill/>
            <a:ln w="19050">
              <a:solidFill>
                <a:schemeClr val="tx1"/>
              </a:solidFill>
            </a:ln>
          </p:spPr>
          <p:style>
            <a:lnRef idx="2">
              <a:schemeClr val="lt1">
                <a:hueOff val="0"/>
                <a:satOff val="0"/>
                <a:lumOff val="0"/>
                <a:alphaOff val="0"/>
              </a:schemeClr>
            </a:lnRef>
            <a:fillRef idx="1">
              <a:schemeClr val="accent2">
                <a:hueOff val="8286613"/>
                <a:satOff val="-43035"/>
                <a:lumOff val="25294"/>
                <a:alphaOff val="0"/>
              </a:schemeClr>
            </a:fillRef>
            <a:effectRef idx="0">
              <a:schemeClr val="accent2">
                <a:hueOff val="8286613"/>
                <a:satOff val="-43035"/>
                <a:lumOff val="25294"/>
                <a:alphaOff val="0"/>
              </a:schemeClr>
            </a:effectRef>
            <a:fontRef idx="minor">
              <a:schemeClr val="lt1"/>
            </a:fontRef>
          </p:style>
        </p:sp>
        <p:sp>
          <p:nvSpPr>
            <p:cNvPr id="359" name="TextBox 358">
              <a:extLst>
                <a:ext uri="{FF2B5EF4-FFF2-40B4-BE49-F238E27FC236}">
                  <a16:creationId xmlns:a16="http://schemas.microsoft.com/office/drawing/2014/main" id="{9F5F98D6-F1BA-404A-A9E7-BCD69B8D231F}"/>
                </a:ext>
              </a:extLst>
            </p:cNvPr>
            <p:cNvSpPr txBox="1"/>
            <p:nvPr/>
          </p:nvSpPr>
          <p:spPr>
            <a:xfrm>
              <a:off x="3110772" y="3716040"/>
              <a:ext cx="2651521" cy="1590913"/>
            </a:xfrm>
            <a:prstGeom prst="roundRect">
              <a:avLst/>
            </a:prstGeom>
            <a:grpFill/>
            <a:ln w="1905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a:r>
                <a:rPr lang="en-US" sz="2400" dirty="0"/>
                <a:t>If you SEE something, SAY something.</a:t>
              </a:r>
            </a:p>
          </p:txBody>
        </p:sp>
      </p:grpSp>
      <p:sp>
        <p:nvSpPr>
          <p:cNvPr id="427" name="Rectangle: Rounded Corners 426">
            <a:extLst>
              <a:ext uri="{FF2B5EF4-FFF2-40B4-BE49-F238E27FC236}">
                <a16:creationId xmlns:a16="http://schemas.microsoft.com/office/drawing/2014/main" id="{7E1D17F0-88E3-4D79-82D1-8DA3B9A4345F}"/>
              </a:ext>
            </a:extLst>
          </p:cNvPr>
          <p:cNvSpPr/>
          <p:nvPr/>
        </p:nvSpPr>
        <p:spPr>
          <a:xfrm>
            <a:off x="437585" y="327052"/>
            <a:ext cx="7381074" cy="7905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C</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ountering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A</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merican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V</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iolent </a:t>
            </a:r>
            <a:r>
              <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E</a:t>
            </a:r>
            <a:r>
              <a:rPr lang="en-US" sz="2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xtremists</a:t>
            </a:r>
          </a:p>
        </p:txBody>
      </p:sp>
      <p:pic>
        <p:nvPicPr>
          <p:cNvPr id="2" name="Picture 1">
            <a:extLst>
              <a:ext uri="{FF2B5EF4-FFF2-40B4-BE49-F238E27FC236}">
                <a16:creationId xmlns:a16="http://schemas.microsoft.com/office/drawing/2014/main" id="{8E658267-925A-418E-9C89-B764E5A586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909" y1="15842" x2="45909" y2="15842"/>
                        <a14:foregroundMark x1="54545" y1="52805" x2="54545" y2="52805"/>
                        <a14:foregroundMark x1="47386" y1="81188" x2="47386" y2="81188"/>
                      </a14:backgroundRemoval>
                    </a14:imgEffect>
                  </a14:imgLayer>
                </a14:imgProps>
              </a:ext>
            </a:extLst>
          </a:blip>
          <a:stretch>
            <a:fillRect/>
          </a:stretch>
        </p:blipFill>
        <p:spPr>
          <a:xfrm>
            <a:off x="1168300" y="2184762"/>
            <a:ext cx="2021217" cy="1391883"/>
          </a:xfrm>
          <a:prstGeom prst="rect">
            <a:avLst/>
          </a:prstGeom>
          <a:effectLst>
            <a:outerShdw blurRad="76200" dir="18900000" sy="23000" kx="-1200000" algn="bl" rotWithShape="0">
              <a:prstClr val="black">
                <a:alpha val="20000"/>
              </a:prstClr>
            </a:outerShdw>
          </a:effectLst>
        </p:spPr>
      </p:pic>
      <p:pic>
        <p:nvPicPr>
          <p:cNvPr id="58" name="Picture 57" descr="A close up of a logo&#10;&#10;Description automatically generated">
            <a:extLst>
              <a:ext uri="{FF2B5EF4-FFF2-40B4-BE49-F238E27FC236}">
                <a16:creationId xmlns:a16="http://schemas.microsoft.com/office/drawing/2014/main" id="{6AA58FA5-B6BF-4CA3-8340-D800BD8B1E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142" y="1094013"/>
            <a:ext cx="2549576" cy="1196534"/>
          </a:xfrm>
          <a:prstGeom prst="rect">
            <a:avLst/>
          </a:prstGeom>
          <a:effectLst>
            <a:outerShdw blurRad="76200" dir="18900000" sy="23000" kx="-1200000" algn="bl" rotWithShape="0">
              <a:prstClr val="black">
                <a:alpha val="20000"/>
              </a:prstClr>
            </a:outerShdw>
          </a:effectLst>
        </p:spPr>
      </p:pic>
      <p:pic>
        <p:nvPicPr>
          <p:cNvPr id="79" name="Picture 78" descr="A close up of a logo&#10;&#10;Description automatically generated">
            <a:extLst>
              <a:ext uri="{FF2B5EF4-FFF2-40B4-BE49-F238E27FC236}">
                <a16:creationId xmlns:a16="http://schemas.microsoft.com/office/drawing/2014/main" id="{FFFE4299-D4CC-43CC-B2A6-BB9A48AD6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417" y="5134818"/>
            <a:ext cx="867138" cy="1035805"/>
          </a:xfrm>
          <a:prstGeom prst="rect">
            <a:avLst/>
          </a:prstGeom>
          <a:effectLst>
            <a:outerShdw blurRad="76200" dir="18900000" sy="23000" kx="-1200000" algn="bl" rotWithShape="0">
              <a:prstClr val="black">
                <a:alpha val="20000"/>
              </a:prstClr>
            </a:outerShdw>
          </a:effectLst>
        </p:spPr>
      </p:pic>
      <p:pic>
        <p:nvPicPr>
          <p:cNvPr id="81" name="Picture 80" descr="A close up of a logo&#10;&#10;Description automatically generated">
            <a:extLst>
              <a:ext uri="{FF2B5EF4-FFF2-40B4-BE49-F238E27FC236}">
                <a16:creationId xmlns:a16="http://schemas.microsoft.com/office/drawing/2014/main" id="{B40D9C4C-531B-4EED-8D98-7966188411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8988" y="5886838"/>
            <a:ext cx="1667753" cy="1367303"/>
          </a:xfrm>
          <a:prstGeom prst="rect">
            <a:avLst/>
          </a:prstGeom>
          <a:effectLst>
            <a:outerShdw blurRad="76200" dir="18900000" sy="23000" kx="-1200000" algn="bl" rotWithShape="0">
              <a:prstClr val="black">
                <a:alpha val="20000"/>
              </a:prstClr>
            </a:outerShdw>
          </a:effectLst>
        </p:spPr>
      </p:pic>
      <p:pic>
        <p:nvPicPr>
          <p:cNvPr id="83" name="Picture 82">
            <a:extLst>
              <a:ext uri="{FF2B5EF4-FFF2-40B4-BE49-F238E27FC236}">
                <a16:creationId xmlns:a16="http://schemas.microsoft.com/office/drawing/2014/main" id="{411F04A5-F421-4B6B-9256-FC0621229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0884" y="3581995"/>
            <a:ext cx="1350112" cy="1107514"/>
          </a:xfrm>
          <a:prstGeom prst="rect">
            <a:avLst/>
          </a:prstGeom>
          <a:effectLst>
            <a:outerShdw blurRad="76200" dir="18900000" sy="23000" kx="-1200000" algn="bl" rotWithShape="0">
              <a:prstClr val="black">
                <a:alpha val="20000"/>
              </a:prstClr>
            </a:outerShdw>
          </a:effectLst>
        </p:spPr>
      </p:pic>
      <p:pic>
        <p:nvPicPr>
          <p:cNvPr id="86" name="Picture 85" descr="A close up of a logo&#10;&#10;Description automatically generated">
            <a:extLst>
              <a:ext uri="{FF2B5EF4-FFF2-40B4-BE49-F238E27FC236}">
                <a16:creationId xmlns:a16="http://schemas.microsoft.com/office/drawing/2014/main" id="{B68CBBEF-86C1-4BD5-890B-A9D0306FBC60}"/>
              </a:ext>
            </a:extLst>
          </p:cNvPr>
          <p:cNvPicPr>
            <a:picLocks noChangeAspect="1"/>
          </p:cNvPicPr>
          <p:nvPr/>
        </p:nvPicPr>
        <p:blipFill rotWithShape="1">
          <a:blip r:embed="rId9">
            <a:extLst>
              <a:ext uri="{28A0092B-C50C-407E-A947-70E740481C1C}">
                <a14:useLocalDpi xmlns:a14="http://schemas.microsoft.com/office/drawing/2010/main" val="0"/>
              </a:ext>
            </a:extLst>
          </a:blip>
          <a:srcRect r="11818" b="8467"/>
          <a:stretch/>
        </p:blipFill>
        <p:spPr>
          <a:xfrm>
            <a:off x="1468271" y="7325948"/>
            <a:ext cx="1197430" cy="1494852"/>
          </a:xfrm>
          <a:prstGeom prst="rect">
            <a:avLst/>
          </a:prstGeom>
          <a:effectLst>
            <a:outerShdw blurRad="76200" dir="18900000" sy="23000" kx="-1200000" algn="bl" rotWithShape="0">
              <a:prstClr val="black">
                <a:alpha val="20000"/>
              </a:prstClr>
            </a:outerShdw>
          </a:effectLst>
        </p:spPr>
      </p:pic>
      <p:pic>
        <p:nvPicPr>
          <p:cNvPr id="91" name="Picture 90" descr="A close up of a logo&#10;&#10;Description automatically generated">
            <a:extLst>
              <a:ext uri="{FF2B5EF4-FFF2-40B4-BE49-F238E27FC236}">
                <a16:creationId xmlns:a16="http://schemas.microsoft.com/office/drawing/2014/main" id="{F677A59B-8FE0-4464-96BF-D7D07306A7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0779" y="8807553"/>
            <a:ext cx="1735960" cy="1368771"/>
          </a:xfrm>
          <a:prstGeom prst="rect">
            <a:avLst/>
          </a:prstGeom>
          <a:effectLst>
            <a:outerShdw blurRad="76200" dir="18900000" sy="23000" kx="-1200000" algn="bl" rotWithShape="0">
              <a:prstClr val="black">
                <a:alpha val="20000"/>
              </a:prstClr>
            </a:outerShdw>
          </a:effectLst>
        </p:spPr>
      </p:pic>
      <p:sp>
        <p:nvSpPr>
          <p:cNvPr id="31" name="TextBox 30">
            <a:extLst>
              <a:ext uri="{FF2B5EF4-FFF2-40B4-BE49-F238E27FC236}">
                <a16:creationId xmlns:a16="http://schemas.microsoft.com/office/drawing/2014/main" id="{E4018586-7831-4A34-94C6-3A5F3E42B78A}"/>
              </a:ext>
            </a:extLst>
          </p:cNvPr>
          <p:cNvSpPr txBox="1"/>
          <p:nvPr/>
        </p:nvSpPr>
        <p:spPr>
          <a:xfrm>
            <a:off x="2617165" y="10135894"/>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2021 Terry Oroszi</a:t>
            </a:r>
          </a:p>
        </p:txBody>
      </p:sp>
    </p:spTree>
    <p:extLst>
      <p:ext uri="{BB962C8B-B14F-4D97-AF65-F5344CB8AC3E}">
        <p14:creationId xmlns:p14="http://schemas.microsoft.com/office/powerpoint/2010/main" val="101439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E61800-8E5C-4A5F-9895-F700FBC8455A}"/>
              </a:ext>
            </a:extLst>
          </p:cNvPr>
          <p:cNvSpPr/>
          <p:nvPr/>
        </p:nvSpPr>
        <p:spPr>
          <a:xfrm>
            <a:off x="0" y="0"/>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74C2563-C2C6-4895-A03D-8A1CC98AFCD9}"/>
              </a:ext>
            </a:extLst>
          </p:cNvPr>
          <p:cNvSpPr/>
          <p:nvPr/>
        </p:nvSpPr>
        <p:spPr>
          <a:xfrm>
            <a:off x="4243768" y="1048991"/>
            <a:ext cx="3796070"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A943E2CD-2F03-4F5E-BFDB-D3196F714F37}"/>
              </a:ext>
            </a:extLst>
          </p:cNvPr>
          <p:cNvSpPr/>
          <p:nvPr/>
        </p:nvSpPr>
        <p:spPr>
          <a:xfrm>
            <a:off x="4243766" y="9318844"/>
            <a:ext cx="3796071"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B2B4A362-75AC-470E-B471-36E2DD41CBEB}"/>
              </a:ext>
            </a:extLst>
          </p:cNvPr>
          <p:cNvSpPr/>
          <p:nvPr/>
        </p:nvSpPr>
        <p:spPr>
          <a:xfrm>
            <a:off x="4243766" y="8676190"/>
            <a:ext cx="3796072"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8E4A4FDB-BC30-479D-B95A-06492BCAF81B}"/>
              </a:ext>
            </a:extLst>
          </p:cNvPr>
          <p:cNvSpPr/>
          <p:nvPr/>
        </p:nvSpPr>
        <p:spPr>
          <a:xfrm>
            <a:off x="4243766" y="8033794"/>
            <a:ext cx="3796072"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515577F9-77BD-47E9-A110-BEFF6977CDF8}"/>
              </a:ext>
            </a:extLst>
          </p:cNvPr>
          <p:cNvSpPr/>
          <p:nvPr/>
        </p:nvSpPr>
        <p:spPr>
          <a:xfrm>
            <a:off x="4243768" y="7404642"/>
            <a:ext cx="3796070"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3EB4F587-780B-4D9D-B8B4-C60B650AF4DE}"/>
              </a:ext>
            </a:extLst>
          </p:cNvPr>
          <p:cNvSpPr/>
          <p:nvPr/>
        </p:nvSpPr>
        <p:spPr>
          <a:xfrm>
            <a:off x="4243768" y="6763016"/>
            <a:ext cx="3796070"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4CEC1411-76C6-4EE3-95E2-4E18F40778C8}"/>
              </a:ext>
            </a:extLst>
          </p:cNvPr>
          <p:cNvSpPr/>
          <p:nvPr/>
        </p:nvSpPr>
        <p:spPr>
          <a:xfrm>
            <a:off x="4243768" y="6129451"/>
            <a:ext cx="3796070"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537E55DD-3B2C-43CF-9F4C-7B10BDB34500}"/>
              </a:ext>
            </a:extLst>
          </p:cNvPr>
          <p:cNvSpPr/>
          <p:nvPr/>
        </p:nvSpPr>
        <p:spPr>
          <a:xfrm>
            <a:off x="4243768" y="5494895"/>
            <a:ext cx="3796070"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9AD9BC3B-21F6-4E40-86CF-A84415203330}"/>
              </a:ext>
            </a:extLst>
          </p:cNvPr>
          <p:cNvSpPr/>
          <p:nvPr/>
        </p:nvSpPr>
        <p:spPr>
          <a:xfrm>
            <a:off x="4243768" y="4857504"/>
            <a:ext cx="3796070"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3F9BF092-D7FE-4257-908A-2ED1F4B9FB2D}"/>
              </a:ext>
            </a:extLst>
          </p:cNvPr>
          <p:cNvSpPr/>
          <p:nvPr/>
        </p:nvSpPr>
        <p:spPr>
          <a:xfrm>
            <a:off x="4243768" y="4229553"/>
            <a:ext cx="3796070"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44EBE1CF-F1FF-4FEC-ADD3-30BF30097EE7}"/>
              </a:ext>
            </a:extLst>
          </p:cNvPr>
          <p:cNvSpPr/>
          <p:nvPr/>
        </p:nvSpPr>
        <p:spPr>
          <a:xfrm>
            <a:off x="4243768" y="3594373"/>
            <a:ext cx="3796070"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D7CF37AA-B6B3-471D-AD2E-1267E64750D5}"/>
              </a:ext>
            </a:extLst>
          </p:cNvPr>
          <p:cNvSpPr/>
          <p:nvPr/>
        </p:nvSpPr>
        <p:spPr>
          <a:xfrm>
            <a:off x="4243768" y="2954600"/>
            <a:ext cx="3796070"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84A0D0ED-EEED-422F-8C9D-8A3F9B5950C5}"/>
              </a:ext>
            </a:extLst>
          </p:cNvPr>
          <p:cNvSpPr/>
          <p:nvPr/>
        </p:nvSpPr>
        <p:spPr>
          <a:xfrm>
            <a:off x="4243768" y="2322133"/>
            <a:ext cx="3796070"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780EB0D8-42D4-4F6F-B78C-7C684AA8CCA0}"/>
              </a:ext>
            </a:extLst>
          </p:cNvPr>
          <p:cNvSpPr/>
          <p:nvPr/>
        </p:nvSpPr>
        <p:spPr>
          <a:xfrm>
            <a:off x="4243768" y="1688791"/>
            <a:ext cx="3796070"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5454C2B4-838C-4299-B0E6-57E42516F845}"/>
              </a:ext>
            </a:extLst>
          </p:cNvPr>
          <p:cNvSpPr/>
          <p:nvPr/>
        </p:nvSpPr>
        <p:spPr>
          <a:xfrm>
            <a:off x="189762" y="9320244"/>
            <a:ext cx="3925038"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7C3A08AB-F755-42A0-95BD-162177D05328}"/>
              </a:ext>
            </a:extLst>
          </p:cNvPr>
          <p:cNvSpPr/>
          <p:nvPr/>
        </p:nvSpPr>
        <p:spPr>
          <a:xfrm>
            <a:off x="189762" y="8678258"/>
            <a:ext cx="3925038"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2C801173-6340-4061-81AC-F5FF566CC1D5}"/>
              </a:ext>
            </a:extLst>
          </p:cNvPr>
          <p:cNvSpPr/>
          <p:nvPr/>
        </p:nvSpPr>
        <p:spPr>
          <a:xfrm>
            <a:off x="189762" y="8043224"/>
            <a:ext cx="3925038"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157356FA-B642-49E6-8EEE-072E98409E47}"/>
              </a:ext>
            </a:extLst>
          </p:cNvPr>
          <p:cNvSpPr/>
          <p:nvPr/>
        </p:nvSpPr>
        <p:spPr>
          <a:xfrm>
            <a:off x="189762" y="7400828"/>
            <a:ext cx="3925038"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0DDDCB0D-E116-4A36-9B81-9BCC6617AE6A}"/>
              </a:ext>
            </a:extLst>
          </p:cNvPr>
          <p:cNvSpPr/>
          <p:nvPr/>
        </p:nvSpPr>
        <p:spPr>
          <a:xfrm>
            <a:off x="189762" y="6771676"/>
            <a:ext cx="3925038"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A6227795-99AB-4988-A8BD-90367928AB38}"/>
              </a:ext>
            </a:extLst>
          </p:cNvPr>
          <p:cNvSpPr/>
          <p:nvPr/>
        </p:nvSpPr>
        <p:spPr>
          <a:xfrm>
            <a:off x="189762" y="6130050"/>
            <a:ext cx="3925038"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39228AD6-C04D-467B-97F0-77571AA5F6D3}"/>
              </a:ext>
            </a:extLst>
          </p:cNvPr>
          <p:cNvSpPr/>
          <p:nvPr/>
        </p:nvSpPr>
        <p:spPr>
          <a:xfrm>
            <a:off x="189762" y="5496485"/>
            <a:ext cx="3925038"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8BE5A256-28C3-420C-8F5A-7D28EFAD418A}"/>
              </a:ext>
            </a:extLst>
          </p:cNvPr>
          <p:cNvSpPr/>
          <p:nvPr/>
        </p:nvSpPr>
        <p:spPr>
          <a:xfrm>
            <a:off x="189762" y="4861929"/>
            <a:ext cx="3925038"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50ACDBC2-A331-4459-AD80-2A84F9577C24}"/>
              </a:ext>
            </a:extLst>
          </p:cNvPr>
          <p:cNvSpPr/>
          <p:nvPr/>
        </p:nvSpPr>
        <p:spPr>
          <a:xfrm>
            <a:off x="189762" y="4224538"/>
            <a:ext cx="3925038"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BA86F17E-5F37-4DA7-9CE6-74D35A429748}"/>
              </a:ext>
            </a:extLst>
          </p:cNvPr>
          <p:cNvSpPr/>
          <p:nvPr/>
        </p:nvSpPr>
        <p:spPr>
          <a:xfrm>
            <a:off x="189762" y="3596587"/>
            <a:ext cx="3925038"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B8A2043C-03CC-4B4C-9922-6ADBD76368E3}"/>
              </a:ext>
            </a:extLst>
          </p:cNvPr>
          <p:cNvSpPr/>
          <p:nvPr/>
        </p:nvSpPr>
        <p:spPr>
          <a:xfrm>
            <a:off x="189762" y="2961407"/>
            <a:ext cx="3925038"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FE0327A-2B8D-4B69-AEE6-17C4AEACB37C}"/>
              </a:ext>
            </a:extLst>
          </p:cNvPr>
          <p:cNvSpPr/>
          <p:nvPr/>
        </p:nvSpPr>
        <p:spPr>
          <a:xfrm>
            <a:off x="189762" y="2321634"/>
            <a:ext cx="3925038"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386C9EBC-9B7B-42C3-98B0-08E94C39ECCE}"/>
              </a:ext>
            </a:extLst>
          </p:cNvPr>
          <p:cNvSpPr/>
          <p:nvPr/>
        </p:nvSpPr>
        <p:spPr>
          <a:xfrm>
            <a:off x="189762" y="1689167"/>
            <a:ext cx="3925038"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D63F466-72AB-47B0-A2B3-EA3F28AD9255}"/>
              </a:ext>
            </a:extLst>
          </p:cNvPr>
          <p:cNvSpPr/>
          <p:nvPr/>
        </p:nvSpPr>
        <p:spPr>
          <a:xfrm>
            <a:off x="189762" y="1055825"/>
            <a:ext cx="3925038"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F35112C0-577E-433B-BEFF-F7EA84BEFD97}"/>
              </a:ext>
            </a:extLst>
          </p:cNvPr>
          <p:cNvSpPr txBox="1">
            <a:spLocks noChangeAspect="1"/>
          </p:cNvSpPr>
          <p:nvPr/>
        </p:nvSpPr>
        <p:spPr>
          <a:xfrm>
            <a:off x="278821" y="2413034"/>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109/110</a:t>
            </a:r>
          </a:p>
        </p:txBody>
      </p:sp>
      <p:sp>
        <p:nvSpPr>
          <p:cNvPr id="77" name="TextBox 76">
            <a:extLst>
              <a:ext uri="{FF2B5EF4-FFF2-40B4-BE49-F238E27FC236}">
                <a16:creationId xmlns:a16="http://schemas.microsoft.com/office/drawing/2014/main" id="{CE76F067-A580-48FA-A009-F315BFEACA5C}"/>
              </a:ext>
            </a:extLst>
          </p:cNvPr>
          <p:cNvSpPr txBox="1">
            <a:spLocks noChangeAspect="1"/>
          </p:cNvSpPr>
          <p:nvPr/>
        </p:nvSpPr>
        <p:spPr>
          <a:xfrm>
            <a:off x="4455104" y="3048576"/>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311</a:t>
            </a:r>
          </a:p>
        </p:txBody>
      </p:sp>
      <p:sp>
        <p:nvSpPr>
          <p:cNvPr id="80" name="TextBox 79">
            <a:extLst>
              <a:ext uri="{FF2B5EF4-FFF2-40B4-BE49-F238E27FC236}">
                <a16:creationId xmlns:a16="http://schemas.microsoft.com/office/drawing/2014/main" id="{E3440E83-3812-42E6-BEF5-E6680A23C2B1}"/>
              </a:ext>
            </a:extLst>
          </p:cNvPr>
          <p:cNvSpPr txBox="1">
            <a:spLocks noChangeAspect="1"/>
          </p:cNvSpPr>
          <p:nvPr/>
        </p:nvSpPr>
        <p:spPr>
          <a:xfrm>
            <a:off x="4481781" y="747877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737</a:t>
            </a:r>
          </a:p>
        </p:txBody>
      </p:sp>
      <p:sp>
        <p:nvSpPr>
          <p:cNvPr id="88" name="TextBox 87">
            <a:extLst>
              <a:ext uri="{FF2B5EF4-FFF2-40B4-BE49-F238E27FC236}">
                <a16:creationId xmlns:a16="http://schemas.microsoft.com/office/drawing/2014/main" id="{2DEABB4A-AFC6-4209-9CFA-A607D587D28E}"/>
              </a:ext>
            </a:extLst>
          </p:cNvPr>
          <p:cNvSpPr txBox="1">
            <a:spLocks noChangeAspect="1"/>
          </p:cNvSpPr>
          <p:nvPr/>
        </p:nvSpPr>
        <p:spPr>
          <a:xfrm>
            <a:off x="278821" y="8757061"/>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21-2-12</a:t>
            </a:r>
          </a:p>
        </p:txBody>
      </p:sp>
      <p:sp>
        <p:nvSpPr>
          <p:cNvPr id="95" name="TextBox 94">
            <a:extLst>
              <a:ext uri="{FF2B5EF4-FFF2-40B4-BE49-F238E27FC236}">
                <a16:creationId xmlns:a16="http://schemas.microsoft.com/office/drawing/2014/main" id="{7306C38F-5DA0-40CC-834F-A59BF656ACEC}"/>
              </a:ext>
            </a:extLst>
          </p:cNvPr>
          <p:cNvSpPr txBox="1">
            <a:spLocks noChangeAspect="1"/>
          </p:cNvSpPr>
          <p:nvPr/>
        </p:nvSpPr>
        <p:spPr>
          <a:xfrm>
            <a:off x="278821" y="939015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211 Crew</a:t>
            </a:r>
          </a:p>
        </p:txBody>
      </p:sp>
      <p:sp>
        <p:nvSpPr>
          <p:cNvPr id="97" name="TextBox 96">
            <a:extLst>
              <a:ext uri="{FF2B5EF4-FFF2-40B4-BE49-F238E27FC236}">
                <a16:creationId xmlns:a16="http://schemas.microsoft.com/office/drawing/2014/main" id="{F9204C56-2709-46A2-B553-29B48C6D522B}"/>
              </a:ext>
            </a:extLst>
          </p:cNvPr>
          <p:cNvSpPr txBox="1">
            <a:spLocks noChangeAspect="1"/>
          </p:cNvSpPr>
          <p:nvPr/>
        </p:nvSpPr>
        <p:spPr>
          <a:xfrm>
            <a:off x="4455100" y="621063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5 Words</a:t>
            </a:r>
          </a:p>
        </p:txBody>
      </p:sp>
      <p:sp>
        <p:nvSpPr>
          <p:cNvPr id="93" name="TextBox 92">
            <a:extLst>
              <a:ext uri="{FF2B5EF4-FFF2-40B4-BE49-F238E27FC236}">
                <a16:creationId xmlns:a16="http://schemas.microsoft.com/office/drawing/2014/main" id="{DFB35539-3A6A-42FF-816F-0B65E5E1EE86}"/>
              </a:ext>
            </a:extLst>
          </p:cNvPr>
          <p:cNvSpPr txBox="1">
            <a:spLocks noChangeAspect="1"/>
          </p:cNvSpPr>
          <p:nvPr/>
        </p:nvSpPr>
        <p:spPr>
          <a:xfrm>
            <a:off x="278821" y="177524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100%</a:t>
            </a:r>
          </a:p>
        </p:txBody>
      </p:sp>
      <p:sp>
        <p:nvSpPr>
          <p:cNvPr id="52" name="TextBox 51">
            <a:extLst>
              <a:ext uri="{FF2B5EF4-FFF2-40B4-BE49-F238E27FC236}">
                <a16:creationId xmlns:a16="http://schemas.microsoft.com/office/drawing/2014/main" id="{862CEE60-3AC2-4E88-8FF9-CBEF078E14D3}"/>
              </a:ext>
            </a:extLst>
          </p:cNvPr>
          <p:cNvSpPr txBox="1">
            <a:spLocks noChangeAspect="1"/>
          </p:cNvSpPr>
          <p:nvPr/>
        </p:nvSpPr>
        <p:spPr>
          <a:xfrm>
            <a:off x="278821" y="3048387"/>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12</a:t>
            </a:r>
          </a:p>
        </p:txBody>
      </p:sp>
      <p:sp>
        <p:nvSpPr>
          <p:cNvPr id="56" name="TextBox 55">
            <a:extLst>
              <a:ext uri="{FF2B5EF4-FFF2-40B4-BE49-F238E27FC236}">
                <a16:creationId xmlns:a16="http://schemas.microsoft.com/office/drawing/2014/main" id="{A525DC08-64E1-446E-B1C2-876C518311AF}"/>
              </a:ext>
            </a:extLst>
          </p:cNvPr>
          <p:cNvSpPr txBox="1">
            <a:spLocks noChangeAspect="1"/>
          </p:cNvSpPr>
          <p:nvPr/>
        </p:nvSpPr>
        <p:spPr>
          <a:xfrm>
            <a:off x="278821" y="369103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13</a:t>
            </a:r>
          </a:p>
        </p:txBody>
      </p:sp>
      <p:sp>
        <p:nvSpPr>
          <p:cNvPr id="59" name="TextBox 58">
            <a:extLst>
              <a:ext uri="{FF2B5EF4-FFF2-40B4-BE49-F238E27FC236}">
                <a16:creationId xmlns:a16="http://schemas.microsoft.com/office/drawing/2014/main" id="{B1759CB7-DD55-458D-831D-D009E0D43C0B}"/>
              </a:ext>
            </a:extLst>
          </p:cNvPr>
          <p:cNvSpPr txBox="1">
            <a:spLocks noChangeAspect="1"/>
          </p:cNvSpPr>
          <p:nvPr/>
        </p:nvSpPr>
        <p:spPr>
          <a:xfrm>
            <a:off x="278821" y="429698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13/52</a:t>
            </a:r>
          </a:p>
        </p:txBody>
      </p:sp>
      <p:sp>
        <p:nvSpPr>
          <p:cNvPr id="61" name="TextBox 60">
            <a:extLst>
              <a:ext uri="{FF2B5EF4-FFF2-40B4-BE49-F238E27FC236}">
                <a16:creationId xmlns:a16="http://schemas.microsoft.com/office/drawing/2014/main" id="{64BA98B8-6D29-4B32-BB0B-7DAFC733E7DA}"/>
              </a:ext>
            </a:extLst>
          </p:cNvPr>
          <p:cNvSpPr txBox="1">
            <a:spLocks noChangeAspect="1"/>
          </p:cNvSpPr>
          <p:nvPr/>
        </p:nvSpPr>
        <p:spPr>
          <a:xfrm>
            <a:off x="278821" y="495228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13/90</a:t>
            </a:r>
          </a:p>
        </p:txBody>
      </p:sp>
      <p:sp>
        <p:nvSpPr>
          <p:cNvPr id="63" name="TextBox 62">
            <a:extLst>
              <a:ext uri="{FF2B5EF4-FFF2-40B4-BE49-F238E27FC236}">
                <a16:creationId xmlns:a16="http://schemas.microsoft.com/office/drawing/2014/main" id="{9D06AABE-69F9-4799-BC8B-47E0CB40237D}"/>
              </a:ext>
            </a:extLst>
          </p:cNvPr>
          <p:cNvSpPr txBox="1">
            <a:spLocks noChangeAspect="1"/>
          </p:cNvSpPr>
          <p:nvPr/>
        </p:nvSpPr>
        <p:spPr>
          <a:xfrm>
            <a:off x="278821" y="6862246"/>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14/88</a:t>
            </a:r>
          </a:p>
        </p:txBody>
      </p:sp>
      <p:sp>
        <p:nvSpPr>
          <p:cNvPr id="65" name="TextBox 64">
            <a:extLst>
              <a:ext uri="{FF2B5EF4-FFF2-40B4-BE49-F238E27FC236}">
                <a16:creationId xmlns:a16="http://schemas.microsoft.com/office/drawing/2014/main" id="{5E388267-9209-4455-8F6E-995022E9BB0A}"/>
              </a:ext>
            </a:extLst>
          </p:cNvPr>
          <p:cNvSpPr txBox="1">
            <a:spLocks noChangeAspect="1"/>
          </p:cNvSpPr>
          <p:nvPr/>
        </p:nvSpPr>
        <p:spPr>
          <a:xfrm>
            <a:off x="278821" y="812396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18</a:t>
            </a:r>
          </a:p>
        </p:txBody>
      </p:sp>
      <p:sp>
        <p:nvSpPr>
          <p:cNvPr id="67" name="TextBox 66">
            <a:extLst>
              <a:ext uri="{FF2B5EF4-FFF2-40B4-BE49-F238E27FC236}">
                <a16:creationId xmlns:a16="http://schemas.microsoft.com/office/drawing/2014/main" id="{96177191-182B-40A0-BC6B-8FEF565476AF}"/>
              </a:ext>
            </a:extLst>
          </p:cNvPr>
          <p:cNvSpPr txBox="1">
            <a:spLocks noChangeAspect="1"/>
          </p:cNvSpPr>
          <p:nvPr/>
        </p:nvSpPr>
        <p:spPr>
          <a:xfrm>
            <a:off x="4455105" y="1765666"/>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23</a:t>
            </a:r>
          </a:p>
        </p:txBody>
      </p:sp>
      <p:sp>
        <p:nvSpPr>
          <p:cNvPr id="117" name="TextBox 116">
            <a:extLst>
              <a:ext uri="{FF2B5EF4-FFF2-40B4-BE49-F238E27FC236}">
                <a16:creationId xmlns:a16="http://schemas.microsoft.com/office/drawing/2014/main" id="{9831DB00-E40E-4811-8F05-26BD6DA7CB57}"/>
              </a:ext>
            </a:extLst>
          </p:cNvPr>
          <p:cNvSpPr txBox="1">
            <a:spLocks noChangeAspect="1"/>
          </p:cNvSpPr>
          <p:nvPr/>
        </p:nvSpPr>
        <p:spPr>
          <a:xfrm>
            <a:off x="4455106" y="1142237"/>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23/16</a:t>
            </a:r>
          </a:p>
        </p:txBody>
      </p:sp>
      <p:sp>
        <p:nvSpPr>
          <p:cNvPr id="118" name="TextBox 117">
            <a:extLst>
              <a:ext uri="{FF2B5EF4-FFF2-40B4-BE49-F238E27FC236}">
                <a16:creationId xmlns:a16="http://schemas.microsoft.com/office/drawing/2014/main" id="{066A6C77-0C2F-43A1-8E4C-A3508EE33E98}"/>
              </a:ext>
            </a:extLst>
          </p:cNvPr>
          <p:cNvSpPr txBox="1">
            <a:spLocks noChangeAspect="1"/>
          </p:cNvSpPr>
          <p:nvPr/>
        </p:nvSpPr>
        <p:spPr>
          <a:xfrm>
            <a:off x="4455101" y="493624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38</a:t>
            </a:r>
          </a:p>
        </p:txBody>
      </p:sp>
      <p:sp>
        <p:nvSpPr>
          <p:cNvPr id="119" name="TextBox 118">
            <a:extLst>
              <a:ext uri="{FF2B5EF4-FFF2-40B4-BE49-F238E27FC236}">
                <a16:creationId xmlns:a16="http://schemas.microsoft.com/office/drawing/2014/main" id="{4519DF21-0F86-47F3-9773-C0F6440E68EF}"/>
              </a:ext>
            </a:extLst>
          </p:cNvPr>
          <p:cNvSpPr txBox="1">
            <a:spLocks noChangeAspect="1"/>
          </p:cNvSpPr>
          <p:nvPr/>
        </p:nvSpPr>
        <p:spPr>
          <a:xfrm>
            <a:off x="4455102" y="429843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33/6</a:t>
            </a:r>
          </a:p>
        </p:txBody>
      </p:sp>
      <p:sp>
        <p:nvSpPr>
          <p:cNvPr id="120" name="TextBox 119">
            <a:extLst>
              <a:ext uri="{FF2B5EF4-FFF2-40B4-BE49-F238E27FC236}">
                <a16:creationId xmlns:a16="http://schemas.microsoft.com/office/drawing/2014/main" id="{4466A31E-5AD5-4D78-ACFF-48D1DF8795F3}"/>
              </a:ext>
            </a:extLst>
          </p:cNvPr>
          <p:cNvSpPr txBox="1">
            <a:spLocks noChangeAspect="1"/>
          </p:cNvSpPr>
          <p:nvPr/>
        </p:nvSpPr>
        <p:spPr>
          <a:xfrm>
            <a:off x="4455105" y="239487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28</a:t>
            </a:r>
          </a:p>
        </p:txBody>
      </p:sp>
      <p:sp>
        <p:nvSpPr>
          <p:cNvPr id="121" name="TextBox 120">
            <a:extLst>
              <a:ext uri="{FF2B5EF4-FFF2-40B4-BE49-F238E27FC236}">
                <a16:creationId xmlns:a16="http://schemas.microsoft.com/office/drawing/2014/main" id="{45B5F907-F08F-411A-B2F9-94CA354B7487}"/>
              </a:ext>
            </a:extLst>
          </p:cNvPr>
          <p:cNvSpPr txBox="1">
            <a:spLocks noChangeAspect="1"/>
          </p:cNvSpPr>
          <p:nvPr/>
        </p:nvSpPr>
        <p:spPr>
          <a:xfrm>
            <a:off x="4475414" y="8762806"/>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8-8/88</a:t>
            </a:r>
          </a:p>
        </p:txBody>
      </p:sp>
      <p:sp>
        <p:nvSpPr>
          <p:cNvPr id="122" name="TextBox 121">
            <a:extLst>
              <a:ext uri="{FF2B5EF4-FFF2-40B4-BE49-F238E27FC236}">
                <a16:creationId xmlns:a16="http://schemas.microsoft.com/office/drawing/2014/main" id="{0D6BB1D8-148C-490D-A495-63DA5BE05DB9}"/>
              </a:ext>
            </a:extLst>
          </p:cNvPr>
          <p:cNvSpPr txBox="1">
            <a:spLocks noChangeAspect="1"/>
          </p:cNvSpPr>
          <p:nvPr/>
        </p:nvSpPr>
        <p:spPr>
          <a:xfrm>
            <a:off x="278821" y="1160020"/>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1-11</a:t>
            </a:r>
          </a:p>
        </p:txBody>
      </p:sp>
      <p:sp>
        <p:nvSpPr>
          <p:cNvPr id="123" name="TextBox 122">
            <a:extLst>
              <a:ext uri="{FF2B5EF4-FFF2-40B4-BE49-F238E27FC236}">
                <a16:creationId xmlns:a16="http://schemas.microsoft.com/office/drawing/2014/main" id="{058CEE5B-8323-4980-9E46-3DF209811169}"/>
              </a:ext>
            </a:extLst>
          </p:cNvPr>
          <p:cNvSpPr txBox="1">
            <a:spLocks noChangeAspect="1"/>
          </p:cNvSpPr>
          <p:nvPr/>
        </p:nvSpPr>
        <p:spPr>
          <a:xfrm>
            <a:off x="4451352" y="6850191"/>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511</a:t>
            </a:r>
          </a:p>
        </p:txBody>
      </p:sp>
      <p:sp>
        <p:nvSpPr>
          <p:cNvPr id="124" name="TextBox 123">
            <a:extLst>
              <a:ext uri="{FF2B5EF4-FFF2-40B4-BE49-F238E27FC236}">
                <a16:creationId xmlns:a16="http://schemas.microsoft.com/office/drawing/2014/main" id="{058A7A30-F0DE-400D-89BA-5C0F5795BB3C}"/>
              </a:ext>
            </a:extLst>
          </p:cNvPr>
          <p:cNvSpPr txBox="1">
            <a:spLocks noChangeAspect="1"/>
          </p:cNvSpPr>
          <p:nvPr/>
        </p:nvSpPr>
        <p:spPr>
          <a:xfrm>
            <a:off x="4455103" y="3678625"/>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318</a:t>
            </a:r>
          </a:p>
        </p:txBody>
      </p:sp>
      <p:sp>
        <p:nvSpPr>
          <p:cNvPr id="125" name="TextBox 124">
            <a:extLst>
              <a:ext uri="{FF2B5EF4-FFF2-40B4-BE49-F238E27FC236}">
                <a16:creationId xmlns:a16="http://schemas.microsoft.com/office/drawing/2014/main" id="{7A7FA3C3-98D8-4C8B-9DB8-1F144FBA419B}"/>
              </a:ext>
            </a:extLst>
          </p:cNvPr>
          <p:cNvSpPr txBox="1">
            <a:spLocks noChangeAspect="1"/>
          </p:cNvSpPr>
          <p:nvPr/>
        </p:nvSpPr>
        <p:spPr>
          <a:xfrm>
            <a:off x="4481781" y="811133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83</a:t>
            </a:r>
          </a:p>
        </p:txBody>
      </p:sp>
      <p:sp>
        <p:nvSpPr>
          <p:cNvPr id="127" name="TextBox 126">
            <a:extLst>
              <a:ext uri="{FF2B5EF4-FFF2-40B4-BE49-F238E27FC236}">
                <a16:creationId xmlns:a16="http://schemas.microsoft.com/office/drawing/2014/main" id="{AC8DCBCC-C4CB-483E-B533-4E9B260245DC}"/>
              </a:ext>
            </a:extLst>
          </p:cNvPr>
          <p:cNvSpPr txBox="1">
            <a:spLocks noChangeAspect="1"/>
          </p:cNvSpPr>
          <p:nvPr/>
        </p:nvSpPr>
        <p:spPr>
          <a:xfrm>
            <a:off x="278821" y="559630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14</a:t>
            </a:r>
          </a:p>
        </p:txBody>
      </p:sp>
      <p:sp>
        <p:nvSpPr>
          <p:cNvPr id="129" name="TextBox 128">
            <a:extLst>
              <a:ext uri="{FF2B5EF4-FFF2-40B4-BE49-F238E27FC236}">
                <a16:creationId xmlns:a16="http://schemas.microsoft.com/office/drawing/2014/main" id="{0FA8C691-0C1D-485D-8DA4-1788D2FCC402}"/>
              </a:ext>
            </a:extLst>
          </p:cNvPr>
          <p:cNvSpPr txBox="1">
            <a:spLocks noChangeAspect="1"/>
          </p:cNvSpPr>
          <p:nvPr/>
        </p:nvSpPr>
        <p:spPr>
          <a:xfrm>
            <a:off x="278821" y="7500910"/>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14 Words</a:t>
            </a:r>
          </a:p>
        </p:txBody>
      </p:sp>
      <p:sp>
        <p:nvSpPr>
          <p:cNvPr id="131" name="TextBox 130">
            <a:extLst>
              <a:ext uri="{FF2B5EF4-FFF2-40B4-BE49-F238E27FC236}">
                <a16:creationId xmlns:a16="http://schemas.microsoft.com/office/drawing/2014/main" id="{45B38E86-9A8A-4324-84D7-7F3C950AAC8E}"/>
              </a:ext>
            </a:extLst>
          </p:cNvPr>
          <p:cNvSpPr txBox="1">
            <a:spLocks noChangeAspect="1"/>
          </p:cNvSpPr>
          <p:nvPr/>
        </p:nvSpPr>
        <p:spPr>
          <a:xfrm>
            <a:off x="278821" y="622545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14/23</a:t>
            </a:r>
          </a:p>
        </p:txBody>
      </p:sp>
      <p:sp>
        <p:nvSpPr>
          <p:cNvPr id="135" name="TextBox 134">
            <a:extLst>
              <a:ext uri="{FF2B5EF4-FFF2-40B4-BE49-F238E27FC236}">
                <a16:creationId xmlns:a16="http://schemas.microsoft.com/office/drawing/2014/main" id="{7B51A917-D115-42DE-9FCA-1AF254BFF6F9}"/>
              </a:ext>
            </a:extLst>
          </p:cNvPr>
          <p:cNvSpPr txBox="1">
            <a:spLocks noChangeAspect="1"/>
          </p:cNvSpPr>
          <p:nvPr/>
        </p:nvSpPr>
        <p:spPr>
          <a:xfrm>
            <a:off x="4456089" y="939125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9%</a:t>
            </a:r>
          </a:p>
        </p:txBody>
      </p:sp>
      <p:sp>
        <p:nvSpPr>
          <p:cNvPr id="136" name="TextBox 135">
            <a:extLst>
              <a:ext uri="{FF2B5EF4-FFF2-40B4-BE49-F238E27FC236}">
                <a16:creationId xmlns:a16="http://schemas.microsoft.com/office/drawing/2014/main" id="{4065901C-A9E3-45EB-BB34-7634FF853AAF}"/>
              </a:ext>
            </a:extLst>
          </p:cNvPr>
          <p:cNvSpPr txBox="1">
            <a:spLocks noChangeAspect="1"/>
          </p:cNvSpPr>
          <p:nvPr/>
        </p:nvSpPr>
        <p:spPr>
          <a:xfrm>
            <a:off x="4455101" y="558083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43</a:t>
            </a:r>
          </a:p>
        </p:txBody>
      </p:sp>
      <p:sp>
        <p:nvSpPr>
          <p:cNvPr id="7" name="Rectangle 6">
            <a:extLst>
              <a:ext uri="{FF2B5EF4-FFF2-40B4-BE49-F238E27FC236}">
                <a16:creationId xmlns:a16="http://schemas.microsoft.com/office/drawing/2014/main" id="{5BD78037-49B9-42B9-BFFF-690C41B12829}"/>
              </a:ext>
            </a:extLst>
          </p:cNvPr>
          <p:cNvSpPr/>
          <p:nvPr/>
        </p:nvSpPr>
        <p:spPr>
          <a:xfrm>
            <a:off x="0" y="304546"/>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Numeric Hate Symbology</a:t>
            </a:r>
          </a:p>
        </p:txBody>
      </p:sp>
      <p:sp>
        <p:nvSpPr>
          <p:cNvPr id="9" name="TextBox 8">
            <a:extLst>
              <a:ext uri="{FF2B5EF4-FFF2-40B4-BE49-F238E27FC236}">
                <a16:creationId xmlns:a16="http://schemas.microsoft.com/office/drawing/2014/main" id="{DE9A3706-DA6D-4C12-8CC8-4D22713E3C7C}"/>
              </a:ext>
            </a:extLst>
          </p:cNvPr>
          <p:cNvSpPr txBox="1"/>
          <p:nvPr/>
        </p:nvSpPr>
        <p:spPr>
          <a:xfrm>
            <a:off x="1481254" y="1160020"/>
            <a:ext cx="2499848" cy="369332"/>
          </a:xfrm>
          <a:prstGeom prst="rect">
            <a:avLst/>
          </a:prstGeom>
          <a:noFill/>
        </p:spPr>
        <p:txBody>
          <a:bodyPr wrap="square" rtlCol="0">
            <a:spAutoFit/>
          </a:bodyPr>
          <a:lstStyle/>
          <a:p>
            <a:pPr algn="ctr"/>
            <a:r>
              <a:rPr lang="en-US" u="sng" dirty="0">
                <a:solidFill>
                  <a:schemeClr val="bg1"/>
                </a:solidFill>
              </a:rPr>
              <a:t>A</a:t>
            </a:r>
            <a:r>
              <a:rPr lang="en-US" dirty="0">
                <a:solidFill>
                  <a:schemeClr val="bg1"/>
                </a:solidFill>
              </a:rPr>
              <a:t>ryan </a:t>
            </a:r>
            <a:r>
              <a:rPr lang="en-US" u="sng" dirty="0">
                <a:solidFill>
                  <a:schemeClr val="bg1"/>
                </a:solidFill>
              </a:rPr>
              <a:t>N</a:t>
            </a:r>
            <a:r>
              <a:rPr lang="en-US" dirty="0">
                <a:solidFill>
                  <a:schemeClr val="bg1"/>
                </a:solidFill>
              </a:rPr>
              <a:t>ations  (AK)</a:t>
            </a:r>
          </a:p>
        </p:txBody>
      </p:sp>
      <p:sp>
        <p:nvSpPr>
          <p:cNvPr id="173" name="TextBox 172">
            <a:extLst>
              <a:ext uri="{FF2B5EF4-FFF2-40B4-BE49-F238E27FC236}">
                <a16:creationId xmlns:a16="http://schemas.microsoft.com/office/drawing/2014/main" id="{2CBB4936-BF8E-426B-A2D4-90579EA6FF11}"/>
              </a:ext>
            </a:extLst>
          </p:cNvPr>
          <p:cNvSpPr txBox="1"/>
          <p:nvPr/>
        </p:nvSpPr>
        <p:spPr>
          <a:xfrm>
            <a:off x="1368327" y="1773625"/>
            <a:ext cx="2750283" cy="369332"/>
          </a:xfrm>
          <a:prstGeom prst="rect">
            <a:avLst/>
          </a:prstGeom>
          <a:noFill/>
        </p:spPr>
        <p:txBody>
          <a:bodyPr wrap="square" rtlCol="0">
            <a:spAutoFit/>
          </a:bodyPr>
          <a:lstStyle/>
          <a:p>
            <a:pPr algn="ctr"/>
            <a:r>
              <a:rPr lang="en-US" dirty="0">
                <a:solidFill>
                  <a:schemeClr val="bg1"/>
                </a:solidFill>
              </a:rPr>
              <a:t>100% White</a:t>
            </a:r>
          </a:p>
        </p:txBody>
      </p:sp>
      <p:sp>
        <p:nvSpPr>
          <p:cNvPr id="175" name="TextBox 174">
            <a:extLst>
              <a:ext uri="{FF2B5EF4-FFF2-40B4-BE49-F238E27FC236}">
                <a16:creationId xmlns:a16="http://schemas.microsoft.com/office/drawing/2014/main" id="{9BBE6C24-EBD4-4A37-9248-736ED5D4BF61}"/>
              </a:ext>
            </a:extLst>
          </p:cNvPr>
          <p:cNvSpPr txBox="1"/>
          <p:nvPr/>
        </p:nvSpPr>
        <p:spPr>
          <a:xfrm>
            <a:off x="1368327" y="2419890"/>
            <a:ext cx="2750283" cy="461665"/>
          </a:xfrm>
          <a:prstGeom prst="rect">
            <a:avLst/>
          </a:prstGeom>
          <a:noFill/>
        </p:spPr>
        <p:txBody>
          <a:bodyPr wrap="square" rtlCol="0">
            <a:spAutoFit/>
          </a:bodyPr>
          <a:lstStyle/>
          <a:p>
            <a:pPr algn="ctr"/>
            <a:r>
              <a:rPr lang="en-US" sz="1200" dirty="0">
                <a:solidFill>
                  <a:schemeClr val="bg1"/>
                </a:solidFill>
              </a:rPr>
              <a:t>“Number of countries Jews have been expelled from” US #110</a:t>
            </a:r>
          </a:p>
        </p:txBody>
      </p:sp>
      <p:sp>
        <p:nvSpPr>
          <p:cNvPr id="176" name="TextBox 175">
            <a:extLst>
              <a:ext uri="{FF2B5EF4-FFF2-40B4-BE49-F238E27FC236}">
                <a16:creationId xmlns:a16="http://schemas.microsoft.com/office/drawing/2014/main" id="{D86B2114-E611-4159-B03C-D19092E2B163}"/>
              </a:ext>
            </a:extLst>
          </p:cNvPr>
          <p:cNvSpPr txBox="1"/>
          <p:nvPr/>
        </p:nvSpPr>
        <p:spPr>
          <a:xfrm>
            <a:off x="1364517" y="3055396"/>
            <a:ext cx="2750283" cy="369332"/>
          </a:xfrm>
          <a:prstGeom prst="rect">
            <a:avLst/>
          </a:prstGeom>
          <a:noFill/>
        </p:spPr>
        <p:txBody>
          <a:bodyPr wrap="square" rtlCol="0">
            <a:spAutoFit/>
          </a:bodyPr>
          <a:lstStyle/>
          <a:p>
            <a:pPr algn="ctr"/>
            <a:r>
              <a:rPr lang="en-US" u="sng" dirty="0">
                <a:solidFill>
                  <a:schemeClr val="bg1"/>
                </a:solidFill>
              </a:rPr>
              <a:t>A</a:t>
            </a:r>
            <a:r>
              <a:rPr lang="en-US" dirty="0">
                <a:solidFill>
                  <a:schemeClr val="bg1"/>
                </a:solidFill>
              </a:rPr>
              <a:t>ryan </a:t>
            </a:r>
            <a:r>
              <a:rPr lang="en-US" u="sng" dirty="0">
                <a:solidFill>
                  <a:schemeClr val="bg1"/>
                </a:solidFill>
              </a:rPr>
              <a:t>B</a:t>
            </a:r>
            <a:r>
              <a:rPr lang="en-US" dirty="0">
                <a:solidFill>
                  <a:schemeClr val="bg1"/>
                </a:solidFill>
              </a:rPr>
              <a:t>rotherhood</a:t>
            </a:r>
            <a:endParaRPr lang="en-US" sz="1200" dirty="0">
              <a:solidFill>
                <a:schemeClr val="bg1"/>
              </a:solidFill>
            </a:endParaRPr>
          </a:p>
        </p:txBody>
      </p:sp>
      <p:sp>
        <p:nvSpPr>
          <p:cNvPr id="177" name="TextBox 176">
            <a:extLst>
              <a:ext uri="{FF2B5EF4-FFF2-40B4-BE49-F238E27FC236}">
                <a16:creationId xmlns:a16="http://schemas.microsoft.com/office/drawing/2014/main" id="{F24A874A-C365-41E8-8FED-074307BC32B0}"/>
              </a:ext>
            </a:extLst>
          </p:cNvPr>
          <p:cNvSpPr txBox="1"/>
          <p:nvPr/>
        </p:nvSpPr>
        <p:spPr>
          <a:xfrm>
            <a:off x="1364517" y="3699286"/>
            <a:ext cx="2750283" cy="369332"/>
          </a:xfrm>
          <a:prstGeom prst="rect">
            <a:avLst/>
          </a:prstGeom>
          <a:noFill/>
        </p:spPr>
        <p:txBody>
          <a:bodyPr wrap="square" rtlCol="0">
            <a:spAutoFit/>
          </a:bodyPr>
          <a:lstStyle/>
          <a:p>
            <a:pPr algn="ctr"/>
            <a:r>
              <a:rPr lang="en-US" u="sng" dirty="0">
                <a:solidFill>
                  <a:schemeClr val="bg1"/>
                </a:solidFill>
              </a:rPr>
              <a:t>A</a:t>
            </a:r>
            <a:r>
              <a:rPr lang="en-US" dirty="0">
                <a:solidFill>
                  <a:schemeClr val="bg1"/>
                </a:solidFill>
              </a:rPr>
              <a:t>ryan </a:t>
            </a:r>
            <a:r>
              <a:rPr lang="en-US" u="sng" dirty="0">
                <a:solidFill>
                  <a:schemeClr val="bg1"/>
                </a:solidFill>
              </a:rPr>
              <a:t>C</a:t>
            </a:r>
            <a:r>
              <a:rPr lang="en-US" dirty="0">
                <a:solidFill>
                  <a:schemeClr val="bg1"/>
                </a:solidFill>
              </a:rPr>
              <a:t>ircle (AC)</a:t>
            </a:r>
            <a:endParaRPr lang="en-US" sz="1200" dirty="0">
              <a:solidFill>
                <a:schemeClr val="bg1"/>
              </a:solidFill>
            </a:endParaRPr>
          </a:p>
        </p:txBody>
      </p:sp>
      <p:sp>
        <p:nvSpPr>
          <p:cNvPr id="179" name="TextBox 178">
            <a:extLst>
              <a:ext uri="{FF2B5EF4-FFF2-40B4-BE49-F238E27FC236}">
                <a16:creationId xmlns:a16="http://schemas.microsoft.com/office/drawing/2014/main" id="{E9D56368-7352-43DE-8BA9-752378B80779}"/>
              </a:ext>
            </a:extLst>
          </p:cNvPr>
          <p:cNvSpPr txBox="1"/>
          <p:nvPr/>
        </p:nvSpPr>
        <p:spPr>
          <a:xfrm>
            <a:off x="1364517" y="4298057"/>
            <a:ext cx="2750283" cy="523220"/>
          </a:xfrm>
          <a:prstGeom prst="rect">
            <a:avLst/>
          </a:prstGeom>
          <a:noFill/>
        </p:spPr>
        <p:txBody>
          <a:bodyPr wrap="square" rtlCol="0">
            <a:spAutoFit/>
          </a:bodyPr>
          <a:lstStyle/>
          <a:p>
            <a:pPr algn="ctr"/>
            <a:r>
              <a:rPr lang="en-US" sz="1400" dirty="0">
                <a:solidFill>
                  <a:schemeClr val="bg1"/>
                </a:solidFill>
              </a:rPr>
              <a:t>Af. Am. Population 13%, but commit 52% of all murders</a:t>
            </a:r>
          </a:p>
        </p:txBody>
      </p:sp>
      <p:sp>
        <p:nvSpPr>
          <p:cNvPr id="181" name="TextBox 180">
            <a:extLst>
              <a:ext uri="{FF2B5EF4-FFF2-40B4-BE49-F238E27FC236}">
                <a16:creationId xmlns:a16="http://schemas.microsoft.com/office/drawing/2014/main" id="{F3C4BE28-4346-4690-828B-FB1D181EB6D6}"/>
              </a:ext>
            </a:extLst>
          </p:cNvPr>
          <p:cNvSpPr txBox="1"/>
          <p:nvPr/>
        </p:nvSpPr>
        <p:spPr>
          <a:xfrm>
            <a:off x="1364517" y="4956277"/>
            <a:ext cx="2750283" cy="461665"/>
          </a:xfrm>
          <a:prstGeom prst="rect">
            <a:avLst/>
          </a:prstGeom>
          <a:noFill/>
        </p:spPr>
        <p:txBody>
          <a:bodyPr wrap="square" rtlCol="0">
            <a:spAutoFit/>
          </a:bodyPr>
          <a:lstStyle/>
          <a:p>
            <a:pPr algn="ctr"/>
            <a:r>
              <a:rPr lang="en-US" sz="1200" dirty="0">
                <a:solidFill>
                  <a:schemeClr val="bg1"/>
                </a:solidFill>
              </a:rPr>
              <a:t>African American Population  = 13% </a:t>
            </a:r>
          </a:p>
          <a:p>
            <a:pPr algn="ctr"/>
            <a:r>
              <a:rPr lang="en-US" sz="1200" dirty="0">
                <a:solidFill>
                  <a:schemeClr val="bg1"/>
                </a:solidFill>
              </a:rPr>
              <a:t>but commit 90% of all crimes</a:t>
            </a:r>
          </a:p>
        </p:txBody>
      </p:sp>
      <p:sp>
        <p:nvSpPr>
          <p:cNvPr id="182" name="TextBox 181">
            <a:extLst>
              <a:ext uri="{FF2B5EF4-FFF2-40B4-BE49-F238E27FC236}">
                <a16:creationId xmlns:a16="http://schemas.microsoft.com/office/drawing/2014/main" id="{A4FF8015-CCD1-449E-8AF8-9B1DB8BAD4CA}"/>
              </a:ext>
            </a:extLst>
          </p:cNvPr>
          <p:cNvSpPr txBox="1"/>
          <p:nvPr/>
        </p:nvSpPr>
        <p:spPr>
          <a:xfrm>
            <a:off x="1364517" y="5603977"/>
            <a:ext cx="2750283" cy="338554"/>
          </a:xfrm>
          <a:prstGeom prst="rect">
            <a:avLst/>
          </a:prstGeom>
          <a:noFill/>
        </p:spPr>
        <p:txBody>
          <a:bodyPr wrap="square" rtlCol="0">
            <a:spAutoFit/>
          </a:bodyPr>
          <a:lstStyle/>
          <a:p>
            <a:pPr algn="ctr"/>
            <a:r>
              <a:rPr lang="en-US" sz="1600" dirty="0">
                <a:solidFill>
                  <a:schemeClr val="bg1"/>
                </a:solidFill>
              </a:rPr>
              <a:t>Shorthand for 14 Words</a:t>
            </a:r>
          </a:p>
        </p:txBody>
      </p:sp>
      <p:sp>
        <p:nvSpPr>
          <p:cNvPr id="183" name="TextBox 182">
            <a:extLst>
              <a:ext uri="{FF2B5EF4-FFF2-40B4-BE49-F238E27FC236}">
                <a16:creationId xmlns:a16="http://schemas.microsoft.com/office/drawing/2014/main" id="{6BFBE818-15AA-4EA3-9D38-4D1B996E2A98}"/>
              </a:ext>
            </a:extLst>
          </p:cNvPr>
          <p:cNvSpPr txBox="1"/>
          <p:nvPr/>
        </p:nvSpPr>
        <p:spPr>
          <a:xfrm>
            <a:off x="1364517" y="6166174"/>
            <a:ext cx="2750283" cy="646331"/>
          </a:xfrm>
          <a:prstGeom prst="rect">
            <a:avLst/>
          </a:prstGeom>
          <a:noFill/>
        </p:spPr>
        <p:txBody>
          <a:bodyPr wrap="square" rtlCol="0">
            <a:spAutoFit/>
          </a:bodyPr>
          <a:lstStyle/>
          <a:p>
            <a:pPr algn="ctr"/>
            <a:r>
              <a:rPr lang="en-US" dirty="0">
                <a:solidFill>
                  <a:schemeClr val="bg1"/>
                </a:solidFill>
              </a:rPr>
              <a:t>"23 Precepts," Southern Brotherhood</a:t>
            </a:r>
            <a:endParaRPr lang="en-US" sz="1600" dirty="0">
              <a:solidFill>
                <a:schemeClr val="bg1"/>
              </a:solidFill>
            </a:endParaRPr>
          </a:p>
        </p:txBody>
      </p:sp>
      <p:sp>
        <p:nvSpPr>
          <p:cNvPr id="184" name="TextBox 183">
            <a:extLst>
              <a:ext uri="{FF2B5EF4-FFF2-40B4-BE49-F238E27FC236}">
                <a16:creationId xmlns:a16="http://schemas.microsoft.com/office/drawing/2014/main" id="{EB647C43-2A1E-47A8-8234-A3AE1B8AA4C0}"/>
              </a:ext>
            </a:extLst>
          </p:cNvPr>
          <p:cNvSpPr txBox="1"/>
          <p:nvPr/>
        </p:nvSpPr>
        <p:spPr>
          <a:xfrm>
            <a:off x="1364517" y="6878111"/>
            <a:ext cx="2750283" cy="369332"/>
          </a:xfrm>
          <a:prstGeom prst="rect">
            <a:avLst/>
          </a:prstGeom>
          <a:noFill/>
        </p:spPr>
        <p:txBody>
          <a:bodyPr wrap="square" rtlCol="0">
            <a:spAutoFit/>
          </a:bodyPr>
          <a:lstStyle/>
          <a:p>
            <a:pPr algn="ctr"/>
            <a:r>
              <a:rPr lang="en-US" u="sng" dirty="0">
                <a:solidFill>
                  <a:schemeClr val="bg1"/>
                </a:solidFill>
              </a:rPr>
              <a:t>H</a:t>
            </a:r>
            <a:r>
              <a:rPr lang="en-US" dirty="0">
                <a:solidFill>
                  <a:schemeClr val="bg1"/>
                </a:solidFill>
              </a:rPr>
              <a:t>eil </a:t>
            </a:r>
            <a:r>
              <a:rPr lang="en-US" u="sng" dirty="0">
                <a:solidFill>
                  <a:schemeClr val="bg1"/>
                </a:solidFill>
              </a:rPr>
              <a:t>H</a:t>
            </a:r>
            <a:r>
              <a:rPr lang="en-US" dirty="0">
                <a:solidFill>
                  <a:schemeClr val="bg1"/>
                </a:solidFill>
              </a:rPr>
              <a:t>itler (HH – 88)</a:t>
            </a:r>
            <a:endParaRPr lang="en-US" sz="1200" dirty="0">
              <a:solidFill>
                <a:schemeClr val="bg1"/>
              </a:solidFill>
            </a:endParaRPr>
          </a:p>
        </p:txBody>
      </p:sp>
      <p:sp>
        <p:nvSpPr>
          <p:cNvPr id="185" name="TextBox 184">
            <a:extLst>
              <a:ext uri="{FF2B5EF4-FFF2-40B4-BE49-F238E27FC236}">
                <a16:creationId xmlns:a16="http://schemas.microsoft.com/office/drawing/2014/main" id="{3C7B4B4E-7F82-41E9-9001-618EE8E859A4}"/>
              </a:ext>
            </a:extLst>
          </p:cNvPr>
          <p:cNvSpPr txBox="1"/>
          <p:nvPr/>
        </p:nvSpPr>
        <p:spPr>
          <a:xfrm>
            <a:off x="1364517" y="7431162"/>
            <a:ext cx="2750283" cy="461665"/>
          </a:xfrm>
          <a:prstGeom prst="rect">
            <a:avLst/>
          </a:prstGeom>
          <a:noFill/>
        </p:spPr>
        <p:txBody>
          <a:bodyPr wrap="square" rtlCol="0">
            <a:spAutoFit/>
          </a:bodyPr>
          <a:lstStyle/>
          <a:p>
            <a:pPr algn="ctr"/>
            <a:r>
              <a:rPr lang="en-US" sz="1200" dirty="0">
                <a:solidFill>
                  <a:schemeClr val="bg1"/>
                </a:solidFill>
              </a:rPr>
              <a:t>"We must secure the existence of our people and a future for white children"</a:t>
            </a:r>
          </a:p>
        </p:txBody>
      </p:sp>
      <p:sp>
        <p:nvSpPr>
          <p:cNvPr id="186" name="TextBox 185">
            <a:extLst>
              <a:ext uri="{FF2B5EF4-FFF2-40B4-BE49-F238E27FC236}">
                <a16:creationId xmlns:a16="http://schemas.microsoft.com/office/drawing/2014/main" id="{63505B96-3DD0-4E70-B9CD-670A18B12BDC}"/>
              </a:ext>
            </a:extLst>
          </p:cNvPr>
          <p:cNvSpPr txBox="1"/>
          <p:nvPr/>
        </p:nvSpPr>
        <p:spPr>
          <a:xfrm>
            <a:off x="1364517" y="8135102"/>
            <a:ext cx="2750283" cy="369332"/>
          </a:xfrm>
          <a:prstGeom prst="rect">
            <a:avLst/>
          </a:prstGeom>
          <a:noFill/>
        </p:spPr>
        <p:txBody>
          <a:bodyPr wrap="square" rtlCol="0">
            <a:spAutoFit/>
          </a:bodyPr>
          <a:lstStyle/>
          <a:p>
            <a:pPr algn="ctr"/>
            <a:r>
              <a:rPr lang="en-US" dirty="0">
                <a:solidFill>
                  <a:schemeClr val="bg1"/>
                </a:solidFill>
              </a:rPr>
              <a:t>Adolf Hitler (AH)</a:t>
            </a:r>
            <a:endParaRPr lang="en-US" sz="1200" dirty="0">
              <a:solidFill>
                <a:schemeClr val="bg1"/>
              </a:solidFill>
            </a:endParaRPr>
          </a:p>
        </p:txBody>
      </p:sp>
      <p:sp>
        <p:nvSpPr>
          <p:cNvPr id="187" name="TextBox 186">
            <a:extLst>
              <a:ext uri="{FF2B5EF4-FFF2-40B4-BE49-F238E27FC236}">
                <a16:creationId xmlns:a16="http://schemas.microsoft.com/office/drawing/2014/main" id="{99FEF26F-3AA3-411C-978D-249F58B67433}"/>
              </a:ext>
            </a:extLst>
          </p:cNvPr>
          <p:cNvSpPr txBox="1"/>
          <p:nvPr/>
        </p:nvSpPr>
        <p:spPr>
          <a:xfrm>
            <a:off x="1364517" y="8752322"/>
            <a:ext cx="2750283" cy="584775"/>
          </a:xfrm>
          <a:prstGeom prst="rect">
            <a:avLst/>
          </a:prstGeom>
          <a:noFill/>
        </p:spPr>
        <p:txBody>
          <a:bodyPr wrap="square" rtlCol="0">
            <a:spAutoFit/>
          </a:bodyPr>
          <a:lstStyle/>
          <a:p>
            <a:pPr algn="ctr"/>
            <a:r>
              <a:rPr lang="en-US" sz="1600" u="sng" dirty="0">
                <a:solidFill>
                  <a:schemeClr val="bg1"/>
                </a:solidFill>
              </a:rPr>
              <a:t>U</a:t>
            </a:r>
            <a:r>
              <a:rPr lang="en-US" sz="1600" dirty="0">
                <a:solidFill>
                  <a:schemeClr val="bg1"/>
                </a:solidFill>
              </a:rPr>
              <a:t>nity, </a:t>
            </a:r>
            <a:r>
              <a:rPr lang="en-US" sz="1600" u="sng" dirty="0">
                <a:solidFill>
                  <a:schemeClr val="bg1"/>
                </a:solidFill>
              </a:rPr>
              <a:t>B</a:t>
            </a:r>
            <a:r>
              <a:rPr lang="en-US" sz="1600" dirty="0">
                <a:solidFill>
                  <a:schemeClr val="bg1"/>
                </a:solidFill>
              </a:rPr>
              <a:t>rotherhood,</a:t>
            </a:r>
          </a:p>
          <a:p>
            <a:pPr algn="ctr"/>
            <a:r>
              <a:rPr lang="en-US" sz="1600" dirty="0">
                <a:solidFill>
                  <a:schemeClr val="bg1"/>
                </a:solidFill>
              </a:rPr>
              <a:t> </a:t>
            </a:r>
            <a:r>
              <a:rPr lang="en-US" sz="1600" u="sng" dirty="0">
                <a:solidFill>
                  <a:schemeClr val="bg1"/>
                </a:solidFill>
              </a:rPr>
              <a:t>L</a:t>
            </a:r>
            <a:r>
              <a:rPr lang="en-US" sz="1600" dirty="0">
                <a:solidFill>
                  <a:schemeClr val="bg1"/>
                </a:solidFill>
              </a:rPr>
              <a:t>oyalty (UBL)</a:t>
            </a:r>
          </a:p>
        </p:txBody>
      </p:sp>
      <p:sp>
        <p:nvSpPr>
          <p:cNvPr id="188" name="TextBox 187">
            <a:extLst>
              <a:ext uri="{FF2B5EF4-FFF2-40B4-BE49-F238E27FC236}">
                <a16:creationId xmlns:a16="http://schemas.microsoft.com/office/drawing/2014/main" id="{245702A4-6D62-4105-85BB-73FC7E1B30D7}"/>
              </a:ext>
            </a:extLst>
          </p:cNvPr>
          <p:cNvSpPr txBox="1"/>
          <p:nvPr/>
        </p:nvSpPr>
        <p:spPr>
          <a:xfrm>
            <a:off x="1417525" y="9346319"/>
            <a:ext cx="2750283" cy="584775"/>
          </a:xfrm>
          <a:prstGeom prst="rect">
            <a:avLst/>
          </a:prstGeom>
          <a:noFill/>
        </p:spPr>
        <p:txBody>
          <a:bodyPr wrap="square" rtlCol="0">
            <a:spAutoFit/>
          </a:bodyPr>
          <a:lstStyle/>
          <a:p>
            <a:pPr algn="ctr"/>
            <a:r>
              <a:rPr lang="en-US" sz="1600" u="sng" dirty="0">
                <a:solidFill>
                  <a:schemeClr val="bg1"/>
                </a:solidFill>
              </a:rPr>
              <a:t>B</a:t>
            </a:r>
            <a:r>
              <a:rPr lang="en-US" sz="1600" dirty="0">
                <a:solidFill>
                  <a:schemeClr val="bg1"/>
                </a:solidFill>
              </a:rPr>
              <a:t>rotherhood of </a:t>
            </a:r>
            <a:r>
              <a:rPr lang="en-US" sz="1600" u="sng" dirty="0">
                <a:solidFill>
                  <a:schemeClr val="bg1"/>
                </a:solidFill>
              </a:rPr>
              <a:t>A</a:t>
            </a:r>
            <a:r>
              <a:rPr lang="en-US" sz="1600" dirty="0">
                <a:solidFill>
                  <a:schemeClr val="bg1"/>
                </a:solidFill>
              </a:rPr>
              <a:t>ryan </a:t>
            </a:r>
            <a:r>
              <a:rPr lang="en-US" sz="1600" u="sng" dirty="0">
                <a:solidFill>
                  <a:schemeClr val="bg1"/>
                </a:solidFill>
              </a:rPr>
              <a:t>A</a:t>
            </a:r>
            <a:r>
              <a:rPr lang="en-US" sz="1600" dirty="0">
                <a:solidFill>
                  <a:schemeClr val="bg1"/>
                </a:solidFill>
              </a:rPr>
              <a:t>lliance (BAA)</a:t>
            </a:r>
          </a:p>
        </p:txBody>
      </p:sp>
      <p:sp>
        <p:nvSpPr>
          <p:cNvPr id="189" name="TextBox 188">
            <a:extLst>
              <a:ext uri="{FF2B5EF4-FFF2-40B4-BE49-F238E27FC236}">
                <a16:creationId xmlns:a16="http://schemas.microsoft.com/office/drawing/2014/main" id="{4C9878E0-9634-4A6E-B243-EEF19757E888}"/>
              </a:ext>
            </a:extLst>
          </p:cNvPr>
          <p:cNvSpPr txBox="1"/>
          <p:nvPr/>
        </p:nvSpPr>
        <p:spPr>
          <a:xfrm>
            <a:off x="5676266" y="1797857"/>
            <a:ext cx="2254457" cy="369332"/>
          </a:xfrm>
          <a:prstGeom prst="rect">
            <a:avLst/>
          </a:prstGeom>
          <a:noFill/>
        </p:spPr>
        <p:txBody>
          <a:bodyPr wrap="square" rtlCol="0">
            <a:spAutoFit/>
          </a:bodyPr>
          <a:lstStyle/>
          <a:p>
            <a:pPr algn="ctr"/>
            <a:r>
              <a:rPr lang="en-US" u="sng" dirty="0">
                <a:solidFill>
                  <a:schemeClr val="bg1"/>
                </a:solidFill>
              </a:rPr>
              <a:t>W</a:t>
            </a:r>
            <a:r>
              <a:rPr lang="en-US" dirty="0">
                <a:solidFill>
                  <a:schemeClr val="bg1"/>
                </a:solidFill>
              </a:rPr>
              <a:t>hite</a:t>
            </a:r>
          </a:p>
        </p:txBody>
      </p:sp>
      <p:sp>
        <p:nvSpPr>
          <p:cNvPr id="190" name="TextBox 189">
            <a:extLst>
              <a:ext uri="{FF2B5EF4-FFF2-40B4-BE49-F238E27FC236}">
                <a16:creationId xmlns:a16="http://schemas.microsoft.com/office/drawing/2014/main" id="{1DCBD1E3-0191-43AB-8DAD-200A1AC46B3B}"/>
              </a:ext>
            </a:extLst>
          </p:cNvPr>
          <p:cNvSpPr txBox="1"/>
          <p:nvPr/>
        </p:nvSpPr>
        <p:spPr>
          <a:xfrm>
            <a:off x="5563339" y="2411462"/>
            <a:ext cx="2480309" cy="369332"/>
          </a:xfrm>
          <a:prstGeom prst="rect">
            <a:avLst/>
          </a:prstGeom>
          <a:noFill/>
        </p:spPr>
        <p:txBody>
          <a:bodyPr wrap="square" rtlCol="0">
            <a:spAutoFit/>
          </a:bodyPr>
          <a:lstStyle/>
          <a:p>
            <a:pPr algn="ctr"/>
            <a:r>
              <a:rPr lang="en-US" dirty="0">
                <a:solidFill>
                  <a:schemeClr val="bg1"/>
                </a:solidFill>
              </a:rPr>
              <a:t>Blood &amp; Honor (LH)</a:t>
            </a:r>
          </a:p>
        </p:txBody>
      </p:sp>
      <p:sp>
        <p:nvSpPr>
          <p:cNvPr id="191" name="TextBox 190">
            <a:extLst>
              <a:ext uri="{FF2B5EF4-FFF2-40B4-BE49-F238E27FC236}">
                <a16:creationId xmlns:a16="http://schemas.microsoft.com/office/drawing/2014/main" id="{B852F9F6-0EBD-4939-95A4-70447D8BAB5B}"/>
              </a:ext>
            </a:extLst>
          </p:cNvPr>
          <p:cNvSpPr txBox="1"/>
          <p:nvPr/>
        </p:nvSpPr>
        <p:spPr>
          <a:xfrm>
            <a:off x="5563339" y="3057727"/>
            <a:ext cx="2480309" cy="461665"/>
          </a:xfrm>
          <a:prstGeom prst="rect">
            <a:avLst/>
          </a:prstGeom>
          <a:noFill/>
        </p:spPr>
        <p:txBody>
          <a:bodyPr wrap="square" rtlCol="0">
            <a:spAutoFit/>
          </a:bodyPr>
          <a:lstStyle/>
          <a:p>
            <a:pPr algn="ctr"/>
            <a:r>
              <a:rPr lang="en-US" sz="1200" dirty="0">
                <a:solidFill>
                  <a:schemeClr val="bg1"/>
                </a:solidFill>
              </a:rPr>
              <a:t>Ku Klux Klan 3 for # of </a:t>
            </a:r>
          </a:p>
          <a:p>
            <a:pPr algn="ctr"/>
            <a:r>
              <a:rPr lang="en-US" sz="1200" dirty="0">
                <a:solidFill>
                  <a:schemeClr val="bg1"/>
                </a:solidFill>
              </a:rPr>
              <a:t>K’s, and K = 11</a:t>
            </a:r>
            <a:r>
              <a:rPr lang="en-US" sz="1200" baseline="30000" dirty="0">
                <a:solidFill>
                  <a:schemeClr val="bg1"/>
                </a:solidFill>
              </a:rPr>
              <a:t>th</a:t>
            </a:r>
            <a:r>
              <a:rPr lang="en-US" sz="1200" dirty="0">
                <a:solidFill>
                  <a:schemeClr val="bg1"/>
                </a:solidFill>
              </a:rPr>
              <a:t> letter</a:t>
            </a:r>
          </a:p>
        </p:txBody>
      </p:sp>
      <p:sp>
        <p:nvSpPr>
          <p:cNvPr id="192" name="TextBox 191">
            <a:extLst>
              <a:ext uri="{FF2B5EF4-FFF2-40B4-BE49-F238E27FC236}">
                <a16:creationId xmlns:a16="http://schemas.microsoft.com/office/drawing/2014/main" id="{C3218B6D-3287-4BC1-9C13-6D1A132FB736}"/>
              </a:ext>
            </a:extLst>
          </p:cNvPr>
          <p:cNvSpPr txBox="1"/>
          <p:nvPr/>
        </p:nvSpPr>
        <p:spPr>
          <a:xfrm>
            <a:off x="5626170" y="3620531"/>
            <a:ext cx="2480309" cy="584775"/>
          </a:xfrm>
          <a:prstGeom prst="rect">
            <a:avLst/>
          </a:prstGeom>
          <a:noFill/>
        </p:spPr>
        <p:txBody>
          <a:bodyPr wrap="square" rtlCol="0">
            <a:spAutoFit/>
          </a:bodyPr>
          <a:lstStyle/>
          <a:p>
            <a:pPr algn="ctr"/>
            <a:r>
              <a:rPr lang="en-US" sz="1600" u="sng" dirty="0">
                <a:solidFill>
                  <a:schemeClr val="bg1"/>
                </a:solidFill>
              </a:rPr>
              <a:t>C</a:t>
            </a:r>
            <a:r>
              <a:rPr lang="en-US" sz="1600" dirty="0">
                <a:solidFill>
                  <a:schemeClr val="bg1"/>
                </a:solidFill>
              </a:rPr>
              <a:t>ombat 18 and </a:t>
            </a:r>
          </a:p>
          <a:p>
            <a:pPr algn="ctr"/>
            <a:r>
              <a:rPr lang="en-US" sz="1600" u="sng" dirty="0">
                <a:solidFill>
                  <a:schemeClr val="bg1"/>
                </a:solidFill>
              </a:rPr>
              <a:t>A</a:t>
            </a:r>
            <a:r>
              <a:rPr lang="en-US" sz="1600" dirty="0">
                <a:solidFill>
                  <a:schemeClr val="bg1"/>
                </a:solidFill>
              </a:rPr>
              <a:t>dolf </a:t>
            </a:r>
            <a:r>
              <a:rPr lang="en-US" sz="1600" u="sng" dirty="0">
                <a:solidFill>
                  <a:schemeClr val="bg1"/>
                </a:solidFill>
              </a:rPr>
              <a:t>H</a:t>
            </a:r>
            <a:r>
              <a:rPr lang="en-US" sz="1600" dirty="0">
                <a:solidFill>
                  <a:schemeClr val="bg1"/>
                </a:solidFill>
              </a:rPr>
              <a:t>itler</a:t>
            </a:r>
            <a:endParaRPr lang="en-US" sz="1100" dirty="0">
              <a:solidFill>
                <a:schemeClr val="bg1"/>
              </a:solidFill>
            </a:endParaRPr>
          </a:p>
        </p:txBody>
      </p:sp>
      <p:sp>
        <p:nvSpPr>
          <p:cNvPr id="193" name="TextBox 192">
            <a:extLst>
              <a:ext uri="{FF2B5EF4-FFF2-40B4-BE49-F238E27FC236}">
                <a16:creationId xmlns:a16="http://schemas.microsoft.com/office/drawing/2014/main" id="{09710182-C21E-47E7-994C-A734154A4DE5}"/>
              </a:ext>
            </a:extLst>
          </p:cNvPr>
          <p:cNvSpPr txBox="1"/>
          <p:nvPr/>
        </p:nvSpPr>
        <p:spPr>
          <a:xfrm>
            <a:off x="5604558" y="4303992"/>
            <a:ext cx="2480309" cy="584775"/>
          </a:xfrm>
          <a:prstGeom prst="rect">
            <a:avLst/>
          </a:prstGeom>
          <a:noFill/>
        </p:spPr>
        <p:txBody>
          <a:bodyPr wrap="square" rtlCol="0">
            <a:spAutoFit/>
          </a:bodyPr>
          <a:lstStyle/>
          <a:p>
            <a:pPr algn="ctr"/>
            <a:r>
              <a:rPr lang="en-US" sz="1600" dirty="0">
                <a:solidFill>
                  <a:schemeClr val="bg1"/>
                </a:solidFill>
              </a:rPr>
              <a:t>KKK = #3 K’s and 6</a:t>
            </a:r>
            <a:r>
              <a:rPr lang="en-US" sz="1600" baseline="30000" dirty="0">
                <a:solidFill>
                  <a:schemeClr val="bg1"/>
                </a:solidFill>
              </a:rPr>
              <a:t>th</a:t>
            </a:r>
            <a:r>
              <a:rPr lang="en-US" sz="1600" dirty="0">
                <a:solidFill>
                  <a:schemeClr val="bg1"/>
                </a:solidFill>
              </a:rPr>
              <a:t> era of the Klan</a:t>
            </a:r>
            <a:endParaRPr lang="en-US" sz="1100" dirty="0">
              <a:solidFill>
                <a:schemeClr val="bg1"/>
              </a:solidFill>
            </a:endParaRPr>
          </a:p>
        </p:txBody>
      </p:sp>
      <p:sp>
        <p:nvSpPr>
          <p:cNvPr id="194" name="TextBox 193">
            <a:extLst>
              <a:ext uri="{FF2B5EF4-FFF2-40B4-BE49-F238E27FC236}">
                <a16:creationId xmlns:a16="http://schemas.microsoft.com/office/drawing/2014/main" id="{9BCCBC1D-14B8-433F-B33F-5862BA109504}"/>
              </a:ext>
            </a:extLst>
          </p:cNvPr>
          <p:cNvSpPr txBox="1"/>
          <p:nvPr/>
        </p:nvSpPr>
        <p:spPr>
          <a:xfrm>
            <a:off x="5559529" y="4935894"/>
            <a:ext cx="2480309" cy="523220"/>
          </a:xfrm>
          <a:prstGeom prst="rect">
            <a:avLst/>
          </a:prstGeom>
          <a:noFill/>
        </p:spPr>
        <p:txBody>
          <a:bodyPr wrap="square" rtlCol="0">
            <a:spAutoFit/>
          </a:bodyPr>
          <a:lstStyle/>
          <a:p>
            <a:pPr algn="ctr"/>
            <a:r>
              <a:rPr lang="en-US" sz="1400" dirty="0">
                <a:solidFill>
                  <a:schemeClr val="bg1"/>
                </a:solidFill>
              </a:rPr>
              <a:t>38 stands for CH or "Crossed Hammers” Hammerskin logo</a:t>
            </a:r>
            <a:endParaRPr lang="en-US" sz="1100" dirty="0">
              <a:solidFill>
                <a:schemeClr val="bg1"/>
              </a:solidFill>
            </a:endParaRPr>
          </a:p>
        </p:txBody>
      </p:sp>
      <p:sp>
        <p:nvSpPr>
          <p:cNvPr id="195" name="TextBox 194">
            <a:extLst>
              <a:ext uri="{FF2B5EF4-FFF2-40B4-BE49-F238E27FC236}">
                <a16:creationId xmlns:a16="http://schemas.microsoft.com/office/drawing/2014/main" id="{73A65DDB-9847-4717-8525-047915C55EA2}"/>
              </a:ext>
            </a:extLst>
          </p:cNvPr>
          <p:cNvSpPr txBox="1"/>
          <p:nvPr/>
        </p:nvSpPr>
        <p:spPr>
          <a:xfrm>
            <a:off x="5559529" y="5594114"/>
            <a:ext cx="2480309" cy="523220"/>
          </a:xfrm>
          <a:prstGeom prst="rect">
            <a:avLst/>
          </a:prstGeom>
          <a:noFill/>
        </p:spPr>
        <p:txBody>
          <a:bodyPr wrap="square" rtlCol="0">
            <a:spAutoFit/>
          </a:bodyPr>
          <a:lstStyle/>
          <a:p>
            <a:pPr algn="ctr"/>
            <a:r>
              <a:rPr lang="en-US" sz="1400" dirty="0">
                <a:solidFill>
                  <a:schemeClr val="bg1"/>
                </a:solidFill>
              </a:rPr>
              <a:t> </a:t>
            </a:r>
            <a:r>
              <a:rPr lang="en-US" sz="1400" u="sng" dirty="0">
                <a:solidFill>
                  <a:schemeClr val="bg1"/>
                </a:solidFill>
              </a:rPr>
              <a:t>S</a:t>
            </a:r>
            <a:r>
              <a:rPr lang="en-US" sz="1400" dirty="0">
                <a:solidFill>
                  <a:schemeClr val="bg1"/>
                </a:solidFill>
              </a:rPr>
              <a:t>upreme </a:t>
            </a:r>
            <a:r>
              <a:rPr lang="en-US" sz="1400" u="sng" dirty="0">
                <a:solidFill>
                  <a:schemeClr val="bg1"/>
                </a:solidFill>
              </a:rPr>
              <a:t>W</a:t>
            </a:r>
            <a:r>
              <a:rPr lang="en-US" sz="1400" dirty="0">
                <a:solidFill>
                  <a:schemeClr val="bg1"/>
                </a:solidFill>
              </a:rPr>
              <a:t>hite </a:t>
            </a:r>
            <a:r>
              <a:rPr lang="en-US" sz="1400" u="sng" dirty="0">
                <a:solidFill>
                  <a:schemeClr val="bg1"/>
                </a:solidFill>
              </a:rPr>
              <a:t>A</a:t>
            </a:r>
            <a:r>
              <a:rPr lang="en-US" sz="1400" dirty="0">
                <a:solidFill>
                  <a:schemeClr val="bg1"/>
                </a:solidFill>
              </a:rPr>
              <a:t>lliance (SWA) = 19+3+1 </a:t>
            </a:r>
          </a:p>
        </p:txBody>
      </p:sp>
      <p:sp>
        <p:nvSpPr>
          <p:cNvPr id="196" name="TextBox 195">
            <a:extLst>
              <a:ext uri="{FF2B5EF4-FFF2-40B4-BE49-F238E27FC236}">
                <a16:creationId xmlns:a16="http://schemas.microsoft.com/office/drawing/2014/main" id="{59739476-22CB-4BA3-83C6-70054DBC5BB9}"/>
              </a:ext>
            </a:extLst>
          </p:cNvPr>
          <p:cNvSpPr txBox="1"/>
          <p:nvPr/>
        </p:nvSpPr>
        <p:spPr>
          <a:xfrm>
            <a:off x="5556972" y="6158955"/>
            <a:ext cx="2480309" cy="584775"/>
          </a:xfrm>
          <a:prstGeom prst="rect">
            <a:avLst/>
          </a:prstGeom>
          <a:noFill/>
        </p:spPr>
        <p:txBody>
          <a:bodyPr wrap="square" rtlCol="0">
            <a:spAutoFit/>
          </a:bodyPr>
          <a:lstStyle/>
          <a:p>
            <a:pPr algn="ctr"/>
            <a:r>
              <a:rPr lang="en-US" sz="1600" dirty="0">
                <a:solidFill>
                  <a:schemeClr val="bg1"/>
                </a:solidFill>
              </a:rPr>
              <a:t>Said to police "I have nothing to say"</a:t>
            </a:r>
            <a:endParaRPr lang="en-US" sz="1400" dirty="0">
              <a:solidFill>
                <a:schemeClr val="bg1"/>
              </a:solidFill>
            </a:endParaRPr>
          </a:p>
        </p:txBody>
      </p:sp>
      <p:sp>
        <p:nvSpPr>
          <p:cNvPr id="197" name="TextBox 196">
            <a:extLst>
              <a:ext uri="{FF2B5EF4-FFF2-40B4-BE49-F238E27FC236}">
                <a16:creationId xmlns:a16="http://schemas.microsoft.com/office/drawing/2014/main" id="{77ACA78A-2927-4308-B005-9D27B146AB83}"/>
              </a:ext>
            </a:extLst>
          </p:cNvPr>
          <p:cNvSpPr txBox="1"/>
          <p:nvPr/>
        </p:nvSpPr>
        <p:spPr>
          <a:xfrm>
            <a:off x="5602683" y="6860237"/>
            <a:ext cx="2480309" cy="369332"/>
          </a:xfrm>
          <a:prstGeom prst="rect">
            <a:avLst/>
          </a:prstGeom>
          <a:noFill/>
        </p:spPr>
        <p:txBody>
          <a:bodyPr wrap="square" rtlCol="0">
            <a:spAutoFit/>
          </a:bodyPr>
          <a:lstStyle/>
          <a:p>
            <a:pPr algn="ctr"/>
            <a:r>
              <a:rPr lang="en-US" dirty="0">
                <a:solidFill>
                  <a:schemeClr val="bg1"/>
                </a:solidFill>
              </a:rPr>
              <a:t>European Kindred (EK)</a:t>
            </a:r>
            <a:endParaRPr lang="en-US" sz="1600" dirty="0">
              <a:solidFill>
                <a:schemeClr val="bg1"/>
              </a:solidFill>
            </a:endParaRPr>
          </a:p>
        </p:txBody>
      </p:sp>
      <p:sp>
        <p:nvSpPr>
          <p:cNvPr id="198" name="TextBox 197">
            <a:extLst>
              <a:ext uri="{FF2B5EF4-FFF2-40B4-BE49-F238E27FC236}">
                <a16:creationId xmlns:a16="http://schemas.microsoft.com/office/drawing/2014/main" id="{7D93A39B-F471-44D7-8A7A-47DB2AAB4EE4}"/>
              </a:ext>
            </a:extLst>
          </p:cNvPr>
          <p:cNvSpPr txBox="1"/>
          <p:nvPr/>
        </p:nvSpPr>
        <p:spPr>
          <a:xfrm>
            <a:off x="5645837" y="7422079"/>
            <a:ext cx="2394001" cy="646331"/>
          </a:xfrm>
          <a:prstGeom prst="rect">
            <a:avLst/>
          </a:prstGeom>
          <a:noFill/>
        </p:spPr>
        <p:txBody>
          <a:bodyPr wrap="square" rtlCol="0">
            <a:spAutoFit/>
          </a:bodyPr>
          <a:lstStyle/>
          <a:p>
            <a:pPr algn="ctr"/>
            <a:r>
              <a:rPr lang="en-US" sz="1200" dirty="0">
                <a:solidFill>
                  <a:schemeClr val="bg1"/>
                </a:solidFill>
              </a:rPr>
              <a:t>Public Enemy Number 1/ Pen Death Squad, 737 - letters P, D, and S on a telephone keypad</a:t>
            </a:r>
            <a:endParaRPr lang="en-US" sz="1000" dirty="0">
              <a:solidFill>
                <a:schemeClr val="bg1"/>
              </a:solidFill>
            </a:endParaRPr>
          </a:p>
        </p:txBody>
      </p:sp>
      <p:sp>
        <p:nvSpPr>
          <p:cNvPr id="199" name="TextBox 198">
            <a:extLst>
              <a:ext uri="{FF2B5EF4-FFF2-40B4-BE49-F238E27FC236}">
                <a16:creationId xmlns:a16="http://schemas.microsoft.com/office/drawing/2014/main" id="{F229F80F-5B19-4C9B-9C94-CF75BCD275D4}"/>
              </a:ext>
            </a:extLst>
          </p:cNvPr>
          <p:cNvSpPr txBox="1"/>
          <p:nvPr/>
        </p:nvSpPr>
        <p:spPr>
          <a:xfrm>
            <a:off x="5602682" y="8106891"/>
            <a:ext cx="2480309" cy="523220"/>
          </a:xfrm>
          <a:prstGeom prst="rect">
            <a:avLst/>
          </a:prstGeom>
          <a:noFill/>
        </p:spPr>
        <p:txBody>
          <a:bodyPr wrap="square" rtlCol="0">
            <a:spAutoFit/>
          </a:bodyPr>
          <a:lstStyle/>
          <a:p>
            <a:pPr algn="ctr"/>
            <a:r>
              <a:rPr lang="en-US" sz="1400" dirty="0">
                <a:solidFill>
                  <a:schemeClr val="bg1"/>
                </a:solidFill>
              </a:rPr>
              <a:t>"</a:t>
            </a:r>
            <a:r>
              <a:rPr lang="en-US" sz="1400" u="sng" dirty="0">
                <a:solidFill>
                  <a:schemeClr val="bg1"/>
                </a:solidFill>
              </a:rPr>
              <a:t>H</a:t>
            </a:r>
            <a:r>
              <a:rPr lang="en-US" sz="1400" dirty="0">
                <a:solidFill>
                  <a:schemeClr val="bg1"/>
                </a:solidFill>
              </a:rPr>
              <a:t>eil </a:t>
            </a:r>
            <a:r>
              <a:rPr lang="en-US" sz="1400" u="sng" dirty="0">
                <a:solidFill>
                  <a:schemeClr val="bg1"/>
                </a:solidFill>
              </a:rPr>
              <a:t>C</a:t>
            </a:r>
            <a:r>
              <a:rPr lang="en-US" sz="1400" dirty="0">
                <a:solidFill>
                  <a:schemeClr val="bg1"/>
                </a:solidFill>
              </a:rPr>
              <a:t>hrist" or </a:t>
            </a:r>
          </a:p>
          <a:p>
            <a:pPr algn="ctr"/>
            <a:r>
              <a:rPr lang="en-US" sz="1400" dirty="0">
                <a:solidFill>
                  <a:schemeClr val="bg1"/>
                </a:solidFill>
              </a:rPr>
              <a:t>"</a:t>
            </a:r>
            <a:r>
              <a:rPr lang="en-US" sz="1400" u="sng" dirty="0">
                <a:solidFill>
                  <a:schemeClr val="bg1"/>
                </a:solidFill>
              </a:rPr>
              <a:t>H</a:t>
            </a:r>
            <a:r>
              <a:rPr lang="en-US" sz="1400" dirty="0">
                <a:solidFill>
                  <a:schemeClr val="bg1"/>
                </a:solidFill>
              </a:rPr>
              <a:t>ail </a:t>
            </a:r>
            <a:r>
              <a:rPr lang="en-US" sz="1400" u="sng" dirty="0">
                <a:solidFill>
                  <a:schemeClr val="bg1"/>
                </a:solidFill>
              </a:rPr>
              <a:t>C</a:t>
            </a:r>
            <a:r>
              <a:rPr lang="en-US" sz="1400" dirty="0">
                <a:solidFill>
                  <a:schemeClr val="bg1"/>
                </a:solidFill>
              </a:rPr>
              <a:t>hrist” (HC)</a:t>
            </a:r>
          </a:p>
        </p:txBody>
      </p:sp>
      <p:sp>
        <p:nvSpPr>
          <p:cNvPr id="200" name="TextBox 199">
            <a:extLst>
              <a:ext uri="{FF2B5EF4-FFF2-40B4-BE49-F238E27FC236}">
                <a16:creationId xmlns:a16="http://schemas.microsoft.com/office/drawing/2014/main" id="{DE15E234-A2BF-4A04-AFCF-373350DC8BED}"/>
              </a:ext>
            </a:extLst>
          </p:cNvPr>
          <p:cNvSpPr txBox="1"/>
          <p:nvPr/>
        </p:nvSpPr>
        <p:spPr>
          <a:xfrm>
            <a:off x="5559529" y="8772939"/>
            <a:ext cx="2480309" cy="369332"/>
          </a:xfrm>
          <a:prstGeom prst="rect">
            <a:avLst/>
          </a:prstGeom>
          <a:noFill/>
        </p:spPr>
        <p:txBody>
          <a:bodyPr wrap="square" rtlCol="0">
            <a:spAutoFit/>
          </a:bodyPr>
          <a:lstStyle/>
          <a:p>
            <a:pPr algn="ctr"/>
            <a:r>
              <a:rPr lang="en-US" dirty="0">
                <a:solidFill>
                  <a:schemeClr val="bg1"/>
                </a:solidFill>
              </a:rPr>
              <a:t>88 = HH = Heil Hitler</a:t>
            </a:r>
            <a:endParaRPr lang="en-US" sz="1200" dirty="0">
              <a:solidFill>
                <a:schemeClr val="bg1"/>
              </a:solidFill>
            </a:endParaRPr>
          </a:p>
        </p:txBody>
      </p:sp>
      <p:sp>
        <p:nvSpPr>
          <p:cNvPr id="201" name="TextBox 200">
            <a:extLst>
              <a:ext uri="{FF2B5EF4-FFF2-40B4-BE49-F238E27FC236}">
                <a16:creationId xmlns:a16="http://schemas.microsoft.com/office/drawing/2014/main" id="{440A6772-7AF2-445A-975E-BEE687320F78}"/>
              </a:ext>
            </a:extLst>
          </p:cNvPr>
          <p:cNvSpPr txBox="1"/>
          <p:nvPr/>
        </p:nvSpPr>
        <p:spPr>
          <a:xfrm>
            <a:off x="5559529" y="9390159"/>
            <a:ext cx="2480309" cy="584775"/>
          </a:xfrm>
          <a:prstGeom prst="rect">
            <a:avLst/>
          </a:prstGeom>
          <a:noFill/>
        </p:spPr>
        <p:txBody>
          <a:bodyPr wrap="square" rtlCol="0">
            <a:spAutoFit/>
          </a:bodyPr>
          <a:lstStyle/>
          <a:p>
            <a:pPr algn="ctr"/>
            <a:r>
              <a:rPr lang="en-US" sz="1600" dirty="0">
                <a:solidFill>
                  <a:schemeClr val="bg1"/>
                </a:solidFill>
              </a:rPr>
              <a:t>% of world population</a:t>
            </a:r>
          </a:p>
          <a:p>
            <a:pPr algn="ctr"/>
            <a:r>
              <a:rPr lang="en-US" sz="1600" dirty="0">
                <a:solidFill>
                  <a:schemeClr val="bg1"/>
                </a:solidFill>
              </a:rPr>
              <a:t> that is white </a:t>
            </a:r>
          </a:p>
        </p:txBody>
      </p:sp>
      <p:sp>
        <p:nvSpPr>
          <p:cNvPr id="203" name="TextBox 202">
            <a:extLst>
              <a:ext uri="{FF2B5EF4-FFF2-40B4-BE49-F238E27FC236}">
                <a16:creationId xmlns:a16="http://schemas.microsoft.com/office/drawing/2014/main" id="{3F88DF8F-A533-422C-9A07-352C7B8389F2}"/>
              </a:ext>
            </a:extLst>
          </p:cNvPr>
          <p:cNvSpPr txBox="1"/>
          <p:nvPr/>
        </p:nvSpPr>
        <p:spPr>
          <a:xfrm>
            <a:off x="5669899" y="1174521"/>
            <a:ext cx="2254457" cy="369332"/>
          </a:xfrm>
          <a:prstGeom prst="rect">
            <a:avLst/>
          </a:prstGeom>
          <a:noFill/>
        </p:spPr>
        <p:txBody>
          <a:bodyPr wrap="square" rtlCol="0">
            <a:spAutoFit/>
          </a:bodyPr>
          <a:lstStyle/>
          <a:p>
            <a:pPr algn="ctr"/>
            <a:r>
              <a:rPr lang="en-US" u="sng" dirty="0">
                <a:solidFill>
                  <a:schemeClr val="bg1"/>
                </a:solidFill>
              </a:rPr>
              <a:t>W</a:t>
            </a:r>
            <a:r>
              <a:rPr lang="en-US" dirty="0">
                <a:solidFill>
                  <a:schemeClr val="bg1"/>
                </a:solidFill>
              </a:rPr>
              <a:t>hite </a:t>
            </a:r>
            <a:r>
              <a:rPr lang="en-US" u="sng" dirty="0">
                <a:solidFill>
                  <a:schemeClr val="bg1"/>
                </a:solidFill>
              </a:rPr>
              <a:t>P</a:t>
            </a:r>
            <a:r>
              <a:rPr lang="en-US" dirty="0">
                <a:solidFill>
                  <a:schemeClr val="bg1"/>
                </a:solidFill>
              </a:rPr>
              <a:t>ower (WP)</a:t>
            </a:r>
          </a:p>
        </p:txBody>
      </p:sp>
      <p:sp>
        <p:nvSpPr>
          <p:cNvPr id="215" name="TextBox 214">
            <a:extLst>
              <a:ext uri="{FF2B5EF4-FFF2-40B4-BE49-F238E27FC236}">
                <a16:creationId xmlns:a16="http://schemas.microsoft.com/office/drawing/2014/main" id="{25097627-F59B-425A-AD7D-D2B95CA217F1}"/>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61569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5106966A-6E78-4EAC-92EC-657A846A2DC2}"/>
              </a:ext>
            </a:extLst>
          </p:cNvPr>
          <p:cNvSpPr/>
          <p:nvPr/>
        </p:nvSpPr>
        <p:spPr>
          <a:xfrm>
            <a:off x="0" y="0"/>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142618-4C89-47F1-B811-F2BB6F0DAAC0}"/>
              </a:ext>
            </a:extLst>
          </p:cNvPr>
          <p:cNvSpPr/>
          <p:nvPr/>
        </p:nvSpPr>
        <p:spPr>
          <a:xfrm>
            <a:off x="189762" y="8818324"/>
            <a:ext cx="7911664" cy="1548513"/>
          </a:xfrm>
          <a:prstGeom prst="round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74C2563-C2C6-4895-A03D-8A1CC98AFCD9}"/>
              </a:ext>
            </a:extLst>
          </p:cNvPr>
          <p:cNvSpPr/>
          <p:nvPr/>
        </p:nvSpPr>
        <p:spPr>
          <a:xfrm>
            <a:off x="4243768" y="1000427"/>
            <a:ext cx="3796070"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8E4A4FDB-BC30-479D-B95A-06492BCAF81B}"/>
              </a:ext>
            </a:extLst>
          </p:cNvPr>
          <p:cNvSpPr/>
          <p:nvPr/>
        </p:nvSpPr>
        <p:spPr>
          <a:xfrm>
            <a:off x="4243768" y="8002280"/>
            <a:ext cx="3796070"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515577F9-77BD-47E9-A110-BEFF6977CDF8}"/>
              </a:ext>
            </a:extLst>
          </p:cNvPr>
          <p:cNvSpPr/>
          <p:nvPr/>
        </p:nvSpPr>
        <p:spPr>
          <a:xfrm>
            <a:off x="4243768" y="7356078"/>
            <a:ext cx="3796070"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3EB4F587-780B-4D9D-B8B4-C60B650AF4DE}"/>
              </a:ext>
            </a:extLst>
          </p:cNvPr>
          <p:cNvSpPr/>
          <p:nvPr/>
        </p:nvSpPr>
        <p:spPr>
          <a:xfrm>
            <a:off x="4243768" y="6714452"/>
            <a:ext cx="3796070"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4CEC1411-76C6-4EE3-95E2-4E18F40778C8}"/>
              </a:ext>
            </a:extLst>
          </p:cNvPr>
          <p:cNvSpPr/>
          <p:nvPr/>
        </p:nvSpPr>
        <p:spPr>
          <a:xfrm>
            <a:off x="4243768" y="6080887"/>
            <a:ext cx="3796070"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537E55DD-3B2C-43CF-9F4C-7B10BDB34500}"/>
              </a:ext>
            </a:extLst>
          </p:cNvPr>
          <p:cNvSpPr/>
          <p:nvPr/>
        </p:nvSpPr>
        <p:spPr>
          <a:xfrm>
            <a:off x="4243768" y="5446331"/>
            <a:ext cx="3796070"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9AD9BC3B-21F6-4E40-86CF-A84415203330}"/>
              </a:ext>
            </a:extLst>
          </p:cNvPr>
          <p:cNvSpPr/>
          <p:nvPr/>
        </p:nvSpPr>
        <p:spPr>
          <a:xfrm>
            <a:off x="4243768" y="4808940"/>
            <a:ext cx="3796070"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3F9BF092-D7FE-4257-908A-2ED1F4B9FB2D}"/>
              </a:ext>
            </a:extLst>
          </p:cNvPr>
          <p:cNvSpPr/>
          <p:nvPr/>
        </p:nvSpPr>
        <p:spPr>
          <a:xfrm>
            <a:off x="4243768" y="4180989"/>
            <a:ext cx="3796070"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44EBE1CF-F1FF-4FEC-ADD3-30BF30097EE7}"/>
              </a:ext>
            </a:extLst>
          </p:cNvPr>
          <p:cNvSpPr/>
          <p:nvPr/>
        </p:nvSpPr>
        <p:spPr>
          <a:xfrm>
            <a:off x="4243768" y="3545809"/>
            <a:ext cx="3796070"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D7CF37AA-B6B3-471D-AD2E-1267E64750D5}"/>
              </a:ext>
            </a:extLst>
          </p:cNvPr>
          <p:cNvSpPr/>
          <p:nvPr/>
        </p:nvSpPr>
        <p:spPr>
          <a:xfrm>
            <a:off x="4243768" y="2906036"/>
            <a:ext cx="3796070"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84A0D0ED-EEED-422F-8C9D-8A3F9B5950C5}"/>
              </a:ext>
            </a:extLst>
          </p:cNvPr>
          <p:cNvSpPr/>
          <p:nvPr/>
        </p:nvSpPr>
        <p:spPr>
          <a:xfrm>
            <a:off x="4243768" y="2273569"/>
            <a:ext cx="3796070"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780EB0D8-42D4-4F6F-B78C-7C684AA8CCA0}"/>
              </a:ext>
            </a:extLst>
          </p:cNvPr>
          <p:cNvSpPr/>
          <p:nvPr/>
        </p:nvSpPr>
        <p:spPr>
          <a:xfrm>
            <a:off x="4243768" y="1640227"/>
            <a:ext cx="3796070"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2C801173-6340-4061-81AC-F5FF566CC1D5}"/>
              </a:ext>
            </a:extLst>
          </p:cNvPr>
          <p:cNvSpPr/>
          <p:nvPr/>
        </p:nvSpPr>
        <p:spPr>
          <a:xfrm>
            <a:off x="189762" y="8002280"/>
            <a:ext cx="3925038"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157356FA-B642-49E6-8EEE-072E98409E47}"/>
              </a:ext>
            </a:extLst>
          </p:cNvPr>
          <p:cNvSpPr/>
          <p:nvPr/>
        </p:nvSpPr>
        <p:spPr>
          <a:xfrm>
            <a:off x="189762" y="7359884"/>
            <a:ext cx="3925038"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0DDDCB0D-E116-4A36-9B81-9BCC6617AE6A}"/>
              </a:ext>
            </a:extLst>
          </p:cNvPr>
          <p:cNvSpPr/>
          <p:nvPr/>
        </p:nvSpPr>
        <p:spPr>
          <a:xfrm>
            <a:off x="189762" y="6714452"/>
            <a:ext cx="3925038"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A6227795-99AB-4988-A8BD-90367928AB38}"/>
              </a:ext>
            </a:extLst>
          </p:cNvPr>
          <p:cNvSpPr/>
          <p:nvPr/>
        </p:nvSpPr>
        <p:spPr>
          <a:xfrm>
            <a:off x="189762" y="6080887"/>
            <a:ext cx="3925038"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39228AD6-C04D-467B-97F0-77571AA5F6D3}"/>
              </a:ext>
            </a:extLst>
          </p:cNvPr>
          <p:cNvSpPr/>
          <p:nvPr/>
        </p:nvSpPr>
        <p:spPr>
          <a:xfrm>
            <a:off x="189762" y="5455541"/>
            <a:ext cx="3925038"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8BE5A256-28C3-420C-8F5A-7D28EFAD418A}"/>
              </a:ext>
            </a:extLst>
          </p:cNvPr>
          <p:cNvSpPr/>
          <p:nvPr/>
        </p:nvSpPr>
        <p:spPr>
          <a:xfrm>
            <a:off x="189762" y="4808940"/>
            <a:ext cx="3925038"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50ACDBC2-A331-4459-AD80-2A84F9577C24}"/>
              </a:ext>
            </a:extLst>
          </p:cNvPr>
          <p:cNvSpPr/>
          <p:nvPr/>
        </p:nvSpPr>
        <p:spPr>
          <a:xfrm>
            <a:off x="189762" y="4180989"/>
            <a:ext cx="3925038" cy="636926"/>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BA86F17E-5F37-4DA7-9CE6-74D35A429748}"/>
              </a:ext>
            </a:extLst>
          </p:cNvPr>
          <p:cNvSpPr/>
          <p:nvPr/>
        </p:nvSpPr>
        <p:spPr>
          <a:xfrm>
            <a:off x="189762" y="3545809"/>
            <a:ext cx="3925038" cy="636926"/>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B8A2043C-03CC-4B4C-9922-6ADBD76368E3}"/>
              </a:ext>
            </a:extLst>
          </p:cNvPr>
          <p:cNvSpPr/>
          <p:nvPr/>
        </p:nvSpPr>
        <p:spPr>
          <a:xfrm>
            <a:off x="189762" y="2906036"/>
            <a:ext cx="3925038" cy="636926"/>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FE0327A-2B8D-4B69-AEE6-17C4AEACB37C}"/>
              </a:ext>
            </a:extLst>
          </p:cNvPr>
          <p:cNvSpPr/>
          <p:nvPr/>
        </p:nvSpPr>
        <p:spPr>
          <a:xfrm>
            <a:off x="189762" y="2273569"/>
            <a:ext cx="3925038" cy="636926"/>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386C9EBC-9B7B-42C3-98B0-08E94C39ECCE}"/>
              </a:ext>
            </a:extLst>
          </p:cNvPr>
          <p:cNvSpPr/>
          <p:nvPr/>
        </p:nvSpPr>
        <p:spPr>
          <a:xfrm>
            <a:off x="189762" y="1640227"/>
            <a:ext cx="3925038" cy="636926"/>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D63F466-72AB-47B0-A2B3-EA3F28AD9255}"/>
              </a:ext>
            </a:extLst>
          </p:cNvPr>
          <p:cNvSpPr/>
          <p:nvPr/>
        </p:nvSpPr>
        <p:spPr>
          <a:xfrm>
            <a:off x="189762" y="1000427"/>
            <a:ext cx="3925038" cy="636926"/>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F35112C0-577E-433B-BEFF-F7EA84BEFD97}"/>
              </a:ext>
            </a:extLst>
          </p:cNvPr>
          <p:cNvSpPr txBox="1">
            <a:spLocks noChangeAspect="1"/>
          </p:cNvSpPr>
          <p:nvPr/>
        </p:nvSpPr>
        <p:spPr>
          <a:xfrm>
            <a:off x="278821" y="235392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AYAK</a:t>
            </a:r>
          </a:p>
        </p:txBody>
      </p:sp>
      <p:sp>
        <p:nvSpPr>
          <p:cNvPr id="77" name="TextBox 76">
            <a:extLst>
              <a:ext uri="{FF2B5EF4-FFF2-40B4-BE49-F238E27FC236}">
                <a16:creationId xmlns:a16="http://schemas.microsoft.com/office/drawing/2014/main" id="{CE76F067-A580-48FA-A009-F315BFEACA5C}"/>
              </a:ext>
            </a:extLst>
          </p:cNvPr>
          <p:cNvSpPr txBox="1">
            <a:spLocks noChangeAspect="1"/>
          </p:cNvSpPr>
          <p:nvPr/>
        </p:nvSpPr>
        <p:spPr>
          <a:xfrm>
            <a:off x="4333184" y="300744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ROA</a:t>
            </a:r>
          </a:p>
        </p:txBody>
      </p:sp>
      <p:sp>
        <p:nvSpPr>
          <p:cNvPr id="80" name="TextBox 79">
            <a:extLst>
              <a:ext uri="{FF2B5EF4-FFF2-40B4-BE49-F238E27FC236}">
                <a16:creationId xmlns:a16="http://schemas.microsoft.com/office/drawing/2014/main" id="{E3440E83-3812-42E6-BEF5-E6680A23C2B1}"/>
              </a:ext>
            </a:extLst>
          </p:cNvPr>
          <p:cNvSpPr txBox="1">
            <a:spLocks noChangeAspect="1"/>
          </p:cNvSpPr>
          <p:nvPr/>
        </p:nvSpPr>
        <p:spPr>
          <a:xfrm>
            <a:off x="4359861" y="7437834"/>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YWNRU</a:t>
            </a:r>
          </a:p>
        </p:txBody>
      </p:sp>
      <p:sp>
        <p:nvSpPr>
          <p:cNvPr id="97" name="TextBox 96">
            <a:extLst>
              <a:ext uri="{FF2B5EF4-FFF2-40B4-BE49-F238E27FC236}">
                <a16:creationId xmlns:a16="http://schemas.microsoft.com/office/drawing/2014/main" id="{F9204C56-2709-46A2-B553-29B48C6D522B}"/>
              </a:ext>
            </a:extLst>
          </p:cNvPr>
          <p:cNvSpPr txBox="1">
            <a:spLocks noChangeAspect="1"/>
          </p:cNvSpPr>
          <p:nvPr/>
        </p:nvSpPr>
        <p:spPr>
          <a:xfrm>
            <a:off x="4333180" y="616968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WP</a:t>
            </a:r>
          </a:p>
        </p:txBody>
      </p:sp>
      <p:sp>
        <p:nvSpPr>
          <p:cNvPr id="93" name="TextBox 92">
            <a:extLst>
              <a:ext uri="{FF2B5EF4-FFF2-40B4-BE49-F238E27FC236}">
                <a16:creationId xmlns:a16="http://schemas.microsoft.com/office/drawing/2014/main" id="{DFB35539-3A6A-42FF-816F-0B65E5E1EE86}"/>
              </a:ext>
            </a:extLst>
          </p:cNvPr>
          <p:cNvSpPr txBox="1">
            <a:spLocks noChangeAspect="1"/>
          </p:cNvSpPr>
          <p:nvPr/>
        </p:nvSpPr>
        <p:spPr>
          <a:xfrm>
            <a:off x="278821" y="172472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AKAI</a:t>
            </a:r>
          </a:p>
        </p:txBody>
      </p:sp>
      <p:sp>
        <p:nvSpPr>
          <p:cNvPr id="52" name="TextBox 51">
            <a:extLst>
              <a:ext uri="{FF2B5EF4-FFF2-40B4-BE49-F238E27FC236}">
                <a16:creationId xmlns:a16="http://schemas.microsoft.com/office/drawing/2014/main" id="{862CEE60-3AC2-4E88-8FF9-CBEF078E14D3}"/>
              </a:ext>
            </a:extLst>
          </p:cNvPr>
          <p:cNvSpPr txBox="1">
            <a:spLocks noChangeAspect="1"/>
          </p:cNvSpPr>
          <p:nvPr/>
        </p:nvSpPr>
        <p:spPr>
          <a:xfrm>
            <a:off x="278821" y="300744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FGRN</a:t>
            </a:r>
          </a:p>
        </p:txBody>
      </p:sp>
      <p:sp>
        <p:nvSpPr>
          <p:cNvPr id="56" name="TextBox 55">
            <a:extLst>
              <a:ext uri="{FF2B5EF4-FFF2-40B4-BE49-F238E27FC236}">
                <a16:creationId xmlns:a16="http://schemas.microsoft.com/office/drawing/2014/main" id="{A525DC08-64E1-446E-B1C2-876C518311AF}"/>
              </a:ext>
            </a:extLst>
          </p:cNvPr>
          <p:cNvSpPr txBox="1">
            <a:spLocks noChangeAspect="1"/>
          </p:cNvSpPr>
          <p:nvPr/>
        </p:nvSpPr>
        <p:spPr>
          <a:xfrm>
            <a:off x="278821" y="3637681"/>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effectLst>
                  <a:outerShdw blurRad="38100" dist="38100" dir="2700000" algn="tl">
                    <a:srgbClr val="000000">
                      <a:alpha val="43137"/>
                    </a:srgbClr>
                  </a:outerShdw>
                </a:effectLst>
              </a:rPr>
              <a:t>GTKRWN</a:t>
            </a:r>
            <a:endParaRPr lang="en-US" b="1" dirty="0">
              <a:ln w="0"/>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B1759CB7-DD55-458D-831D-D009E0D43C0B}"/>
              </a:ext>
            </a:extLst>
          </p:cNvPr>
          <p:cNvSpPr txBox="1">
            <a:spLocks noChangeAspect="1"/>
          </p:cNvSpPr>
          <p:nvPr/>
        </p:nvSpPr>
        <p:spPr>
          <a:xfrm>
            <a:off x="278821" y="425603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effectLst>
                  <a:outerShdw blurRad="38100" dist="38100" dir="2700000" algn="tl">
                    <a:srgbClr val="000000">
                      <a:alpha val="43137"/>
                    </a:srgbClr>
                  </a:outerShdw>
                </a:effectLst>
              </a:rPr>
              <a:t>HFFH</a:t>
            </a:r>
            <a:endParaRPr lang="en-US" b="1" dirty="0">
              <a:ln w="0"/>
              <a:effectLst>
                <a:outerShdw blurRad="38100" dist="38100" dir="2700000" algn="tl">
                  <a:srgbClr val="000000">
                    <a:alpha val="43137"/>
                  </a:srgbClr>
                </a:outerShdw>
              </a:effectLst>
            </a:endParaRPr>
          </a:p>
        </p:txBody>
      </p:sp>
      <p:sp>
        <p:nvSpPr>
          <p:cNvPr id="61" name="TextBox 60">
            <a:extLst>
              <a:ext uri="{FF2B5EF4-FFF2-40B4-BE49-F238E27FC236}">
                <a16:creationId xmlns:a16="http://schemas.microsoft.com/office/drawing/2014/main" id="{64BA98B8-6D29-4B32-BB0B-7DAFC733E7DA}"/>
              </a:ext>
            </a:extLst>
          </p:cNvPr>
          <p:cNvSpPr txBox="1">
            <a:spLocks noChangeAspect="1"/>
          </p:cNvSpPr>
          <p:nvPr/>
        </p:nvSpPr>
        <p:spPr>
          <a:xfrm>
            <a:off x="278821" y="489529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effectLst>
                  <a:outerShdw blurRad="38100" dist="38100" dir="2700000" algn="tl">
                    <a:srgbClr val="000000">
                      <a:alpha val="43137"/>
                    </a:srgbClr>
                  </a:outerShdw>
                </a:effectLst>
              </a:rPr>
              <a:t>HSN</a:t>
            </a:r>
            <a:endParaRPr lang="en-US" b="1" dirty="0">
              <a:ln w="0"/>
              <a:effectLst>
                <a:outerShdw blurRad="38100" dist="38100" dir="2700000" algn="tl">
                  <a:srgbClr val="000000">
                    <a:alpha val="43137"/>
                  </a:srgbClr>
                </a:outerShdw>
              </a:effectLst>
            </a:endParaRPr>
          </a:p>
        </p:txBody>
      </p:sp>
      <p:sp>
        <p:nvSpPr>
          <p:cNvPr id="63" name="TextBox 62">
            <a:extLst>
              <a:ext uri="{FF2B5EF4-FFF2-40B4-BE49-F238E27FC236}">
                <a16:creationId xmlns:a16="http://schemas.microsoft.com/office/drawing/2014/main" id="{9D06AABE-69F9-4799-BC8B-47E0CB40237D}"/>
              </a:ext>
            </a:extLst>
          </p:cNvPr>
          <p:cNvSpPr txBox="1">
            <a:spLocks noChangeAspect="1"/>
          </p:cNvSpPr>
          <p:nvPr/>
        </p:nvSpPr>
        <p:spPr>
          <a:xfrm>
            <a:off x="278821" y="6809247"/>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KIGY</a:t>
            </a:r>
          </a:p>
        </p:txBody>
      </p:sp>
      <p:sp>
        <p:nvSpPr>
          <p:cNvPr id="65" name="TextBox 64">
            <a:extLst>
              <a:ext uri="{FF2B5EF4-FFF2-40B4-BE49-F238E27FC236}">
                <a16:creationId xmlns:a16="http://schemas.microsoft.com/office/drawing/2014/main" id="{5E388267-9209-4455-8F6E-995022E9BB0A}"/>
              </a:ext>
            </a:extLst>
          </p:cNvPr>
          <p:cNvSpPr txBox="1">
            <a:spLocks noChangeAspect="1"/>
          </p:cNvSpPr>
          <p:nvPr/>
        </p:nvSpPr>
        <p:spPr>
          <a:xfrm>
            <a:off x="278821" y="807038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LOTIE</a:t>
            </a:r>
          </a:p>
        </p:txBody>
      </p:sp>
      <p:sp>
        <p:nvSpPr>
          <p:cNvPr id="67" name="TextBox 66">
            <a:extLst>
              <a:ext uri="{FF2B5EF4-FFF2-40B4-BE49-F238E27FC236}">
                <a16:creationId xmlns:a16="http://schemas.microsoft.com/office/drawing/2014/main" id="{96177191-182B-40A0-BC6B-8FEF565476AF}"/>
              </a:ext>
            </a:extLst>
          </p:cNvPr>
          <p:cNvSpPr txBox="1">
            <a:spLocks noChangeAspect="1"/>
          </p:cNvSpPr>
          <p:nvPr/>
        </p:nvSpPr>
        <p:spPr>
          <a:xfrm>
            <a:off x="4333185" y="1724722"/>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ORION</a:t>
            </a:r>
          </a:p>
        </p:txBody>
      </p:sp>
      <p:sp>
        <p:nvSpPr>
          <p:cNvPr id="117" name="TextBox 116">
            <a:extLst>
              <a:ext uri="{FF2B5EF4-FFF2-40B4-BE49-F238E27FC236}">
                <a16:creationId xmlns:a16="http://schemas.microsoft.com/office/drawing/2014/main" id="{9831DB00-E40E-4811-8F05-26BD6DA7CB57}"/>
              </a:ext>
            </a:extLst>
          </p:cNvPr>
          <p:cNvSpPr txBox="1">
            <a:spLocks noChangeAspect="1"/>
          </p:cNvSpPr>
          <p:nvPr/>
        </p:nvSpPr>
        <p:spPr>
          <a:xfrm>
            <a:off x="4333186" y="110129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OFOF</a:t>
            </a:r>
          </a:p>
        </p:txBody>
      </p:sp>
      <p:sp>
        <p:nvSpPr>
          <p:cNvPr id="118" name="TextBox 117">
            <a:extLst>
              <a:ext uri="{FF2B5EF4-FFF2-40B4-BE49-F238E27FC236}">
                <a16:creationId xmlns:a16="http://schemas.microsoft.com/office/drawing/2014/main" id="{066A6C77-0C2F-43A1-8E4C-A3508EE33E98}"/>
              </a:ext>
            </a:extLst>
          </p:cNvPr>
          <p:cNvSpPr txBox="1">
            <a:spLocks noChangeAspect="1"/>
          </p:cNvSpPr>
          <p:nvPr/>
        </p:nvSpPr>
        <p:spPr>
          <a:xfrm>
            <a:off x="4333181" y="489529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USAS</a:t>
            </a:r>
          </a:p>
        </p:txBody>
      </p:sp>
      <p:sp>
        <p:nvSpPr>
          <p:cNvPr id="119" name="TextBox 118">
            <a:extLst>
              <a:ext uri="{FF2B5EF4-FFF2-40B4-BE49-F238E27FC236}">
                <a16:creationId xmlns:a16="http://schemas.microsoft.com/office/drawing/2014/main" id="{4519DF21-0F86-47F3-9773-C0F6440E68EF}"/>
              </a:ext>
            </a:extLst>
          </p:cNvPr>
          <p:cNvSpPr txBox="1">
            <a:spLocks noChangeAspect="1"/>
          </p:cNvSpPr>
          <p:nvPr/>
        </p:nvSpPr>
        <p:spPr>
          <a:xfrm>
            <a:off x="4333182" y="425603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SWP</a:t>
            </a:r>
          </a:p>
        </p:txBody>
      </p:sp>
      <p:sp>
        <p:nvSpPr>
          <p:cNvPr id="120" name="TextBox 119">
            <a:extLst>
              <a:ext uri="{FF2B5EF4-FFF2-40B4-BE49-F238E27FC236}">
                <a16:creationId xmlns:a16="http://schemas.microsoft.com/office/drawing/2014/main" id="{4466A31E-5AD5-4D78-ACFF-48D1DF8795F3}"/>
              </a:ext>
            </a:extLst>
          </p:cNvPr>
          <p:cNvSpPr txBox="1">
            <a:spLocks noChangeAspect="1"/>
          </p:cNvSpPr>
          <p:nvPr/>
        </p:nvSpPr>
        <p:spPr>
          <a:xfrm>
            <a:off x="4333185" y="235392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RAHOWA</a:t>
            </a:r>
          </a:p>
        </p:txBody>
      </p:sp>
      <p:sp>
        <p:nvSpPr>
          <p:cNvPr id="122" name="TextBox 121">
            <a:extLst>
              <a:ext uri="{FF2B5EF4-FFF2-40B4-BE49-F238E27FC236}">
                <a16:creationId xmlns:a16="http://schemas.microsoft.com/office/drawing/2014/main" id="{0D6BB1D8-148C-490D-A495-63DA5BE05DB9}"/>
              </a:ext>
            </a:extLst>
          </p:cNvPr>
          <p:cNvSpPr txBox="1">
            <a:spLocks noChangeAspect="1"/>
          </p:cNvSpPr>
          <p:nvPr/>
        </p:nvSpPr>
        <p:spPr>
          <a:xfrm>
            <a:off x="278821" y="1101293"/>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ACAB</a:t>
            </a:r>
          </a:p>
        </p:txBody>
      </p:sp>
      <p:sp>
        <p:nvSpPr>
          <p:cNvPr id="123" name="TextBox 122">
            <a:extLst>
              <a:ext uri="{FF2B5EF4-FFF2-40B4-BE49-F238E27FC236}">
                <a16:creationId xmlns:a16="http://schemas.microsoft.com/office/drawing/2014/main" id="{058CEE5B-8323-4980-9E46-3DF209811169}"/>
              </a:ext>
            </a:extLst>
          </p:cNvPr>
          <p:cNvSpPr txBox="1">
            <a:spLocks noChangeAspect="1"/>
          </p:cNvSpPr>
          <p:nvPr/>
        </p:nvSpPr>
        <p:spPr>
          <a:xfrm>
            <a:off x="4329432" y="6809247"/>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WPWW</a:t>
            </a:r>
          </a:p>
        </p:txBody>
      </p:sp>
      <p:sp>
        <p:nvSpPr>
          <p:cNvPr id="124" name="TextBox 123">
            <a:extLst>
              <a:ext uri="{FF2B5EF4-FFF2-40B4-BE49-F238E27FC236}">
                <a16:creationId xmlns:a16="http://schemas.microsoft.com/office/drawing/2014/main" id="{058A7A30-F0DE-400D-89BA-5C0F5795BB3C}"/>
              </a:ext>
            </a:extLst>
          </p:cNvPr>
          <p:cNvSpPr txBox="1">
            <a:spLocks noChangeAspect="1"/>
          </p:cNvSpPr>
          <p:nvPr/>
        </p:nvSpPr>
        <p:spPr>
          <a:xfrm>
            <a:off x="4333183" y="3637681"/>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SS</a:t>
            </a:r>
          </a:p>
        </p:txBody>
      </p:sp>
      <p:sp>
        <p:nvSpPr>
          <p:cNvPr id="125" name="TextBox 124">
            <a:extLst>
              <a:ext uri="{FF2B5EF4-FFF2-40B4-BE49-F238E27FC236}">
                <a16:creationId xmlns:a16="http://schemas.microsoft.com/office/drawing/2014/main" id="{7A7FA3C3-98D8-4C8B-9DB8-1F144FBA419B}"/>
              </a:ext>
            </a:extLst>
          </p:cNvPr>
          <p:cNvSpPr txBox="1">
            <a:spLocks noChangeAspect="1"/>
          </p:cNvSpPr>
          <p:nvPr/>
        </p:nvSpPr>
        <p:spPr>
          <a:xfrm>
            <a:off x="4359861" y="807038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ZOG</a:t>
            </a:r>
          </a:p>
        </p:txBody>
      </p:sp>
      <p:sp>
        <p:nvSpPr>
          <p:cNvPr id="127" name="TextBox 126">
            <a:extLst>
              <a:ext uri="{FF2B5EF4-FFF2-40B4-BE49-F238E27FC236}">
                <a16:creationId xmlns:a16="http://schemas.microsoft.com/office/drawing/2014/main" id="{AC8DCBCC-C4CB-483E-B533-4E9B260245DC}"/>
              </a:ext>
            </a:extLst>
          </p:cNvPr>
          <p:cNvSpPr txBox="1">
            <a:spLocks noChangeAspect="1"/>
          </p:cNvSpPr>
          <p:nvPr/>
        </p:nvSpPr>
        <p:spPr>
          <a:xfrm>
            <a:off x="278821" y="553988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ITSUB</a:t>
            </a:r>
          </a:p>
        </p:txBody>
      </p:sp>
      <p:sp>
        <p:nvSpPr>
          <p:cNvPr id="129" name="TextBox 128">
            <a:extLst>
              <a:ext uri="{FF2B5EF4-FFF2-40B4-BE49-F238E27FC236}">
                <a16:creationId xmlns:a16="http://schemas.microsoft.com/office/drawing/2014/main" id="{0FA8C691-0C1D-485D-8DA4-1788D2FCC402}"/>
              </a:ext>
            </a:extLst>
          </p:cNvPr>
          <p:cNvSpPr txBox="1">
            <a:spLocks noChangeAspect="1"/>
          </p:cNvSpPr>
          <p:nvPr/>
        </p:nvSpPr>
        <p:spPr>
          <a:xfrm>
            <a:off x="278821" y="7437834"/>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KLASP</a:t>
            </a:r>
          </a:p>
        </p:txBody>
      </p:sp>
      <p:sp>
        <p:nvSpPr>
          <p:cNvPr id="131" name="TextBox 130">
            <a:extLst>
              <a:ext uri="{FF2B5EF4-FFF2-40B4-BE49-F238E27FC236}">
                <a16:creationId xmlns:a16="http://schemas.microsoft.com/office/drawing/2014/main" id="{45B38E86-9A8A-4324-84D7-7F3C950AAC8E}"/>
              </a:ext>
            </a:extLst>
          </p:cNvPr>
          <p:cNvSpPr txBox="1">
            <a:spLocks noChangeAspect="1"/>
          </p:cNvSpPr>
          <p:nvPr/>
        </p:nvSpPr>
        <p:spPr>
          <a:xfrm>
            <a:off x="278821" y="6169689"/>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KABARK</a:t>
            </a:r>
          </a:p>
        </p:txBody>
      </p:sp>
      <p:sp>
        <p:nvSpPr>
          <p:cNvPr id="136" name="TextBox 135">
            <a:extLst>
              <a:ext uri="{FF2B5EF4-FFF2-40B4-BE49-F238E27FC236}">
                <a16:creationId xmlns:a16="http://schemas.microsoft.com/office/drawing/2014/main" id="{4065901C-A9E3-45EB-BB34-7634FF853AAF}"/>
              </a:ext>
            </a:extLst>
          </p:cNvPr>
          <p:cNvSpPr txBox="1">
            <a:spLocks noChangeAspect="1"/>
          </p:cNvSpPr>
          <p:nvPr/>
        </p:nvSpPr>
        <p:spPr>
          <a:xfrm>
            <a:off x="4333181" y="5539888"/>
            <a:ext cx="1194485" cy="457200"/>
          </a:xfrm>
          <a:prstGeom prst="rect">
            <a:avLst/>
          </a:prstGeom>
          <a:solidFill>
            <a:schemeClr val="bg1">
              <a:lumMod val="95000"/>
            </a:schemeClr>
          </a:solidFill>
          <a:ln w="3175">
            <a:solidFill>
              <a:schemeClr val="tx1"/>
            </a:solidFill>
          </a:ln>
          <a:effectLst>
            <a:innerShdw blurRad="63500" dist="50800" dir="16200000">
              <a:prstClr val="black">
                <a:alpha val="50000"/>
              </a:prstClr>
            </a:innerShdw>
          </a:effectLst>
        </p:spPr>
        <p:txBody>
          <a:bodyPr wrap="square" rtlCol="0" anchor="ctr" anchorCtr="1">
            <a:noAutofit/>
          </a:bodyPr>
          <a:lstStyle/>
          <a:p>
            <a:pPr algn="ctr"/>
            <a:r>
              <a:rPr lang="en-US" b="1" dirty="0">
                <a:ln w="0"/>
                <a:effectLst>
                  <a:outerShdw blurRad="38100" dist="19050" dir="2700000" algn="tl" rotWithShape="0">
                    <a:schemeClr val="dk1">
                      <a:alpha val="40000"/>
                    </a:schemeClr>
                  </a:outerShdw>
                </a:effectLst>
              </a:rPr>
              <a:t>WAR</a:t>
            </a:r>
          </a:p>
        </p:txBody>
      </p:sp>
      <p:sp>
        <p:nvSpPr>
          <p:cNvPr id="7" name="Rectangle 6">
            <a:extLst>
              <a:ext uri="{FF2B5EF4-FFF2-40B4-BE49-F238E27FC236}">
                <a16:creationId xmlns:a16="http://schemas.microsoft.com/office/drawing/2014/main" id="{5BD78037-49B9-42B9-BFFF-690C41B12829}"/>
              </a:ext>
            </a:extLst>
          </p:cNvPr>
          <p:cNvSpPr/>
          <p:nvPr/>
        </p:nvSpPr>
        <p:spPr>
          <a:xfrm>
            <a:off x="0" y="250867"/>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Acronym Hate Symbology</a:t>
            </a:r>
          </a:p>
        </p:txBody>
      </p:sp>
      <p:sp>
        <p:nvSpPr>
          <p:cNvPr id="9" name="TextBox 8">
            <a:extLst>
              <a:ext uri="{FF2B5EF4-FFF2-40B4-BE49-F238E27FC236}">
                <a16:creationId xmlns:a16="http://schemas.microsoft.com/office/drawing/2014/main" id="{DE9A3706-DA6D-4C12-8CC8-4D22713E3C7C}"/>
              </a:ext>
            </a:extLst>
          </p:cNvPr>
          <p:cNvSpPr txBox="1"/>
          <p:nvPr/>
        </p:nvSpPr>
        <p:spPr>
          <a:xfrm>
            <a:off x="1481254" y="1119076"/>
            <a:ext cx="2499848" cy="369332"/>
          </a:xfrm>
          <a:prstGeom prst="rect">
            <a:avLst/>
          </a:prstGeom>
          <a:noFill/>
        </p:spPr>
        <p:txBody>
          <a:bodyPr wrap="square" rtlCol="0">
            <a:spAutoFit/>
          </a:bodyPr>
          <a:lstStyle/>
          <a:p>
            <a:pPr algn="ctr"/>
            <a:r>
              <a:rPr lang="en-US" dirty="0">
                <a:solidFill>
                  <a:schemeClr val="bg1"/>
                </a:solidFill>
              </a:rPr>
              <a:t>All Cops Are Bastards</a:t>
            </a:r>
          </a:p>
        </p:txBody>
      </p:sp>
      <p:sp>
        <p:nvSpPr>
          <p:cNvPr id="173" name="TextBox 172">
            <a:extLst>
              <a:ext uri="{FF2B5EF4-FFF2-40B4-BE49-F238E27FC236}">
                <a16:creationId xmlns:a16="http://schemas.microsoft.com/office/drawing/2014/main" id="{2CBB4936-BF8E-426B-A2D4-90579EA6FF11}"/>
              </a:ext>
            </a:extLst>
          </p:cNvPr>
          <p:cNvSpPr txBox="1"/>
          <p:nvPr/>
        </p:nvSpPr>
        <p:spPr>
          <a:xfrm>
            <a:off x="1368327" y="1732681"/>
            <a:ext cx="2750283" cy="369332"/>
          </a:xfrm>
          <a:prstGeom prst="rect">
            <a:avLst/>
          </a:prstGeom>
          <a:noFill/>
        </p:spPr>
        <p:txBody>
          <a:bodyPr wrap="square" rtlCol="0">
            <a:spAutoFit/>
          </a:bodyPr>
          <a:lstStyle/>
          <a:p>
            <a:pPr algn="ctr"/>
            <a:r>
              <a:rPr lang="en-US" dirty="0">
                <a:solidFill>
                  <a:schemeClr val="bg1"/>
                </a:solidFill>
              </a:rPr>
              <a:t>A Klansman I am</a:t>
            </a:r>
          </a:p>
        </p:txBody>
      </p:sp>
      <p:sp>
        <p:nvSpPr>
          <p:cNvPr id="175" name="TextBox 174">
            <a:extLst>
              <a:ext uri="{FF2B5EF4-FFF2-40B4-BE49-F238E27FC236}">
                <a16:creationId xmlns:a16="http://schemas.microsoft.com/office/drawing/2014/main" id="{9BBE6C24-EBD4-4A37-9248-736ED5D4BF61}"/>
              </a:ext>
            </a:extLst>
          </p:cNvPr>
          <p:cNvSpPr txBox="1"/>
          <p:nvPr/>
        </p:nvSpPr>
        <p:spPr>
          <a:xfrm>
            <a:off x="1368327" y="2378946"/>
            <a:ext cx="2750283" cy="369332"/>
          </a:xfrm>
          <a:prstGeom prst="rect">
            <a:avLst/>
          </a:prstGeom>
          <a:noFill/>
        </p:spPr>
        <p:txBody>
          <a:bodyPr wrap="square" rtlCol="0">
            <a:spAutoFit/>
          </a:bodyPr>
          <a:lstStyle/>
          <a:p>
            <a:pPr algn="ctr"/>
            <a:r>
              <a:rPr lang="en-US" dirty="0">
                <a:solidFill>
                  <a:schemeClr val="bg1"/>
                </a:solidFill>
              </a:rPr>
              <a:t>Are You A Klansman</a:t>
            </a:r>
          </a:p>
        </p:txBody>
      </p:sp>
      <p:sp>
        <p:nvSpPr>
          <p:cNvPr id="176" name="TextBox 175">
            <a:extLst>
              <a:ext uri="{FF2B5EF4-FFF2-40B4-BE49-F238E27FC236}">
                <a16:creationId xmlns:a16="http://schemas.microsoft.com/office/drawing/2014/main" id="{D86B2114-E611-4159-B03C-D19092E2B163}"/>
              </a:ext>
            </a:extLst>
          </p:cNvPr>
          <p:cNvSpPr txBox="1"/>
          <p:nvPr/>
        </p:nvSpPr>
        <p:spPr>
          <a:xfrm>
            <a:off x="1473306" y="3014452"/>
            <a:ext cx="2641494" cy="368382"/>
          </a:xfrm>
          <a:prstGeom prst="rect">
            <a:avLst/>
          </a:prstGeom>
          <a:noFill/>
        </p:spPr>
        <p:txBody>
          <a:bodyPr wrap="square" rtlCol="0">
            <a:spAutoFit/>
          </a:bodyPr>
          <a:lstStyle/>
          <a:p>
            <a:pPr algn="ctr"/>
            <a:r>
              <a:rPr lang="en-US" dirty="0">
                <a:solidFill>
                  <a:schemeClr val="bg1"/>
                </a:solidFill>
              </a:rPr>
              <a:t>For God, Race, and Nation</a:t>
            </a:r>
          </a:p>
        </p:txBody>
      </p:sp>
      <p:sp>
        <p:nvSpPr>
          <p:cNvPr id="177" name="TextBox 176">
            <a:extLst>
              <a:ext uri="{FF2B5EF4-FFF2-40B4-BE49-F238E27FC236}">
                <a16:creationId xmlns:a16="http://schemas.microsoft.com/office/drawing/2014/main" id="{F24A874A-C365-41E8-8FED-074307BC32B0}"/>
              </a:ext>
            </a:extLst>
          </p:cNvPr>
          <p:cNvSpPr txBox="1"/>
          <p:nvPr/>
        </p:nvSpPr>
        <p:spPr>
          <a:xfrm>
            <a:off x="1356036" y="3576944"/>
            <a:ext cx="2750283" cy="646331"/>
          </a:xfrm>
          <a:prstGeom prst="rect">
            <a:avLst/>
          </a:prstGeom>
          <a:noFill/>
        </p:spPr>
        <p:txBody>
          <a:bodyPr wrap="square" rtlCol="0">
            <a:spAutoFit/>
          </a:bodyPr>
          <a:lstStyle/>
          <a:p>
            <a:pPr algn="ctr"/>
            <a:r>
              <a:rPr lang="en-US" dirty="0">
                <a:solidFill>
                  <a:schemeClr val="bg1"/>
                </a:solidFill>
              </a:rPr>
              <a:t>Gas the Kikes; </a:t>
            </a:r>
          </a:p>
          <a:p>
            <a:pPr algn="ctr"/>
            <a:r>
              <a:rPr lang="en-US" dirty="0">
                <a:solidFill>
                  <a:schemeClr val="bg1"/>
                </a:solidFill>
              </a:rPr>
              <a:t>Race War Now</a:t>
            </a:r>
          </a:p>
        </p:txBody>
      </p:sp>
      <p:sp>
        <p:nvSpPr>
          <p:cNvPr id="179" name="TextBox 178">
            <a:extLst>
              <a:ext uri="{FF2B5EF4-FFF2-40B4-BE49-F238E27FC236}">
                <a16:creationId xmlns:a16="http://schemas.microsoft.com/office/drawing/2014/main" id="{E9D56368-7352-43DE-8BA9-752378B80779}"/>
              </a:ext>
            </a:extLst>
          </p:cNvPr>
          <p:cNvSpPr txBox="1"/>
          <p:nvPr/>
        </p:nvSpPr>
        <p:spPr>
          <a:xfrm>
            <a:off x="1393278" y="4191175"/>
            <a:ext cx="2750283" cy="646331"/>
          </a:xfrm>
          <a:prstGeom prst="rect">
            <a:avLst/>
          </a:prstGeom>
          <a:noFill/>
        </p:spPr>
        <p:txBody>
          <a:bodyPr wrap="square" rtlCol="0">
            <a:spAutoFit/>
          </a:bodyPr>
          <a:lstStyle/>
          <a:p>
            <a:pPr algn="ctr"/>
            <a:r>
              <a:rPr lang="en-US" dirty="0">
                <a:solidFill>
                  <a:schemeClr val="bg1"/>
                </a:solidFill>
              </a:rPr>
              <a:t>Hammerskins Forever, Forever Hammerskins</a:t>
            </a:r>
          </a:p>
        </p:txBody>
      </p:sp>
      <p:sp>
        <p:nvSpPr>
          <p:cNvPr id="181" name="TextBox 180">
            <a:extLst>
              <a:ext uri="{FF2B5EF4-FFF2-40B4-BE49-F238E27FC236}">
                <a16:creationId xmlns:a16="http://schemas.microsoft.com/office/drawing/2014/main" id="{F3C4BE28-4346-4690-828B-FB1D181EB6D6}"/>
              </a:ext>
            </a:extLst>
          </p:cNvPr>
          <p:cNvSpPr txBox="1"/>
          <p:nvPr/>
        </p:nvSpPr>
        <p:spPr>
          <a:xfrm>
            <a:off x="1364517" y="4915333"/>
            <a:ext cx="2750283" cy="369332"/>
          </a:xfrm>
          <a:prstGeom prst="rect">
            <a:avLst/>
          </a:prstGeom>
          <a:noFill/>
        </p:spPr>
        <p:txBody>
          <a:bodyPr wrap="square" rtlCol="0">
            <a:spAutoFit/>
          </a:bodyPr>
          <a:lstStyle/>
          <a:p>
            <a:pPr algn="ctr"/>
            <a:r>
              <a:rPr lang="en-US" dirty="0">
                <a:solidFill>
                  <a:schemeClr val="bg1"/>
                </a:solidFill>
              </a:rPr>
              <a:t>Hammerskin Nation</a:t>
            </a:r>
          </a:p>
        </p:txBody>
      </p:sp>
      <p:sp>
        <p:nvSpPr>
          <p:cNvPr id="182" name="TextBox 181">
            <a:extLst>
              <a:ext uri="{FF2B5EF4-FFF2-40B4-BE49-F238E27FC236}">
                <a16:creationId xmlns:a16="http://schemas.microsoft.com/office/drawing/2014/main" id="{A4FF8015-CCD1-449E-8AF8-9B1DB8BAD4CA}"/>
              </a:ext>
            </a:extLst>
          </p:cNvPr>
          <p:cNvSpPr txBox="1"/>
          <p:nvPr/>
        </p:nvSpPr>
        <p:spPr>
          <a:xfrm>
            <a:off x="1364517" y="5480471"/>
            <a:ext cx="2750283" cy="646331"/>
          </a:xfrm>
          <a:prstGeom prst="rect">
            <a:avLst/>
          </a:prstGeom>
          <a:noFill/>
        </p:spPr>
        <p:txBody>
          <a:bodyPr wrap="square" rtlCol="0">
            <a:spAutoFit/>
          </a:bodyPr>
          <a:lstStyle/>
          <a:p>
            <a:pPr algn="ctr"/>
            <a:r>
              <a:rPr lang="en-US" dirty="0">
                <a:solidFill>
                  <a:schemeClr val="bg1"/>
                </a:solidFill>
              </a:rPr>
              <a:t>In The Sacred Unfailing Being</a:t>
            </a:r>
          </a:p>
        </p:txBody>
      </p:sp>
      <p:sp>
        <p:nvSpPr>
          <p:cNvPr id="183" name="TextBox 182">
            <a:extLst>
              <a:ext uri="{FF2B5EF4-FFF2-40B4-BE49-F238E27FC236}">
                <a16:creationId xmlns:a16="http://schemas.microsoft.com/office/drawing/2014/main" id="{6BFBE818-15AA-4EA3-9D38-4D1B996E2A98}"/>
              </a:ext>
            </a:extLst>
          </p:cNvPr>
          <p:cNvSpPr txBox="1"/>
          <p:nvPr/>
        </p:nvSpPr>
        <p:spPr>
          <a:xfrm>
            <a:off x="1364517" y="6125230"/>
            <a:ext cx="2750283" cy="646331"/>
          </a:xfrm>
          <a:prstGeom prst="rect">
            <a:avLst/>
          </a:prstGeom>
          <a:noFill/>
        </p:spPr>
        <p:txBody>
          <a:bodyPr wrap="square" rtlCol="0">
            <a:spAutoFit/>
          </a:bodyPr>
          <a:lstStyle/>
          <a:p>
            <a:pPr algn="ctr"/>
            <a:r>
              <a:rPr lang="en-US" dirty="0">
                <a:solidFill>
                  <a:schemeClr val="bg1"/>
                </a:solidFill>
              </a:rPr>
              <a:t>Konstantly Applied By All Regular Klansmen</a:t>
            </a:r>
          </a:p>
        </p:txBody>
      </p:sp>
      <p:sp>
        <p:nvSpPr>
          <p:cNvPr id="184" name="TextBox 183">
            <a:extLst>
              <a:ext uri="{FF2B5EF4-FFF2-40B4-BE49-F238E27FC236}">
                <a16:creationId xmlns:a16="http://schemas.microsoft.com/office/drawing/2014/main" id="{EB647C43-2A1E-47A8-8234-A3AE1B8AA4C0}"/>
              </a:ext>
            </a:extLst>
          </p:cNvPr>
          <p:cNvSpPr txBox="1"/>
          <p:nvPr/>
        </p:nvSpPr>
        <p:spPr>
          <a:xfrm>
            <a:off x="1364517" y="6837167"/>
            <a:ext cx="2750283" cy="369332"/>
          </a:xfrm>
          <a:prstGeom prst="rect">
            <a:avLst/>
          </a:prstGeom>
          <a:noFill/>
        </p:spPr>
        <p:txBody>
          <a:bodyPr wrap="square" rtlCol="0">
            <a:spAutoFit/>
          </a:bodyPr>
          <a:lstStyle/>
          <a:p>
            <a:pPr algn="ctr"/>
            <a:r>
              <a:rPr lang="en-US" dirty="0">
                <a:solidFill>
                  <a:schemeClr val="bg1"/>
                </a:solidFill>
              </a:rPr>
              <a:t>Klansman, I Greet You</a:t>
            </a:r>
          </a:p>
        </p:txBody>
      </p:sp>
      <p:sp>
        <p:nvSpPr>
          <p:cNvPr id="185" name="TextBox 184">
            <a:extLst>
              <a:ext uri="{FF2B5EF4-FFF2-40B4-BE49-F238E27FC236}">
                <a16:creationId xmlns:a16="http://schemas.microsoft.com/office/drawing/2014/main" id="{3C7B4B4E-7F82-41E9-9001-618EE8E859A4}"/>
              </a:ext>
            </a:extLst>
          </p:cNvPr>
          <p:cNvSpPr txBox="1"/>
          <p:nvPr/>
        </p:nvSpPr>
        <p:spPr>
          <a:xfrm>
            <a:off x="1364517" y="7356078"/>
            <a:ext cx="2750283" cy="646331"/>
          </a:xfrm>
          <a:prstGeom prst="rect">
            <a:avLst/>
          </a:prstGeom>
          <a:noFill/>
        </p:spPr>
        <p:txBody>
          <a:bodyPr wrap="square" rtlCol="0">
            <a:spAutoFit/>
          </a:bodyPr>
          <a:lstStyle/>
          <a:p>
            <a:pPr algn="ctr"/>
            <a:r>
              <a:rPr lang="en-US" dirty="0">
                <a:solidFill>
                  <a:schemeClr val="bg1"/>
                </a:solidFill>
              </a:rPr>
              <a:t>Klannish Loyalty, A Sacred Principle</a:t>
            </a:r>
          </a:p>
        </p:txBody>
      </p:sp>
      <p:sp>
        <p:nvSpPr>
          <p:cNvPr id="186" name="TextBox 185">
            <a:extLst>
              <a:ext uri="{FF2B5EF4-FFF2-40B4-BE49-F238E27FC236}">
                <a16:creationId xmlns:a16="http://schemas.microsoft.com/office/drawing/2014/main" id="{63505B96-3DD0-4E70-B9CD-670A18B12BDC}"/>
              </a:ext>
            </a:extLst>
          </p:cNvPr>
          <p:cNvSpPr txBox="1"/>
          <p:nvPr/>
        </p:nvSpPr>
        <p:spPr>
          <a:xfrm>
            <a:off x="1374683" y="8022414"/>
            <a:ext cx="2913797" cy="646331"/>
          </a:xfrm>
          <a:prstGeom prst="rect">
            <a:avLst/>
          </a:prstGeom>
          <a:noFill/>
        </p:spPr>
        <p:txBody>
          <a:bodyPr wrap="square" rtlCol="0">
            <a:spAutoFit/>
          </a:bodyPr>
          <a:lstStyle/>
          <a:p>
            <a:pPr algn="ctr"/>
            <a:r>
              <a:rPr lang="en-US" dirty="0">
                <a:solidFill>
                  <a:schemeClr val="bg1"/>
                </a:solidFill>
              </a:rPr>
              <a:t>Lady of The Invisible Empire (female Klan member)</a:t>
            </a:r>
          </a:p>
        </p:txBody>
      </p:sp>
      <p:sp>
        <p:nvSpPr>
          <p:cNvPr id="189" name="TextBox 188">
            <a:extLst>
              <a:ext uri="{FF2B5EF4-FFF2-40B4-BE49-F238E27FC236}">
                <a16:creationId xmlns:a16="http://schemas.microsoft.com/office/drawing/2014/main" id="{4C9878E0-9634-4A6E-B243-EEF19757E888}"/>
              </a:ext>
            </a:extLst>
          </p:cNvPr>
          <p:cNvSpPr txBox="1"/>
          <p:nvPr/>
        </p:nvSpPr>
        <p:spPr>
          <a:xfrm>
            <a:off x="5734044" y="1633727"/>
            <a:ext cx="2254457" cy="646331"/>
          </a:xfrm>
          <a:prstGeom prst="rect">
            <a:avLst/>
          </a:prstGeom>
          <a:noFill/>
        </p:spPr>
        <p:txBody>
          <a:bodyPr wrap="square" rtlCol="0">
            <a:spAutoFit/>
          </a:bodyPr>
          <a:lstStyle/>
          <a:p>
            <a:pPr algn="ctr"/>
            <a:r>
              <a:rPr lang="en-US" dirty="0">
                <a:solidFill>
                  <a:schemeClr val="bg1"/>
                </a:solidFill>
              </a:rPr>
              <a:t>Our Race Is Our Nation</a:t>
            </a:r>
          </a:p>
        </p:txBody>
      </p:sp>
      <p:sp>
        <p:nvSpPr>
          <p:cNvPr id="190" name="TextBox 189">
            <a:extLst>
              <a:ext uri="{FF2B5EF4-FFF2-40B4-BE49-F238E27FC236}">
                <a16:creationId xmlns:a16="http://schemas.microsoft.com/office/drawing/2014/main" id="{1DCBD1E3-0191-43AB-8DAD-200A1AC46B3B}"/>
              </a:ext>
            </a:extLst>
          </p:cNvPr>
          <p:cNvSpPr txBox="1"/>
          <p:nvPr/>
        </p:nvSpPr>
        <p:spPr>
          <a:xfrm>
            <a:off x="5563339" y="2370518"/>
            <a:ext cx="2480309" cy="369332"/>
          </a:xfrm>
          <a:prstGeom prst="rect">
            <a:avLst/>
          </a:prstGeom>
          <a:noFill/>
        </p:spPr>
        <p:txBody>
          <a:bodyPr wrap="square" rtlCol="0">
            <a:spAutoFit/>
          </a:bodyPr>
          <a:lstStyle/>
          <a:p>
            <a:pPr algn="ctr"/>
            <a:r>
              <a:rPr lang="en-US" dirty="0">
                <a:solidFill>
                  <a:schemeClr val="bg1"/>
                </a:solidFill>
              </a:rPr>
              <a:t>Racial Holy War</a:t>
            </a:r>
          </a:p>
        </p:txBody>
      </p:sp>
      <p:sp>
        <p:nvSpPr>
          <p:cNvPr id="191" name="TextBox 190">
            <a:extLst>
              <a:ext uri="{FF2B5EF4-FFF2-40B4-BE49-F238E27FC236}">
                <a16:creationId xmlns:a16="http://schemas.microsoft.com/office/drawing/2014/main" id="{B852F9F6-0EBD-4939-95A4-70447D8BAB5B}"/>
              </a:ext>
            </a:extLst>
          </p:cNvPr>
          <p:cNvSpPr txBox="1"/>
          <p:nvPr/>
        </p:nvSpPr>
        <p:spPr>
          <a:xfrm>
            <a:off x="5563339" y="3016783"/>
            <a:ext cx="2480309" cy="369332"/>
          </a:xfrm>
          <a:prstGeom prst="rect">
            <a:avLst/>
          </a:prstGeom>
          <a:noFill/>
        </p:spPr>
        <p:txBody>
          <a:bodyPr wrap="square" rtlCol="0">
            <a:spAutoFit/>
          </a:bodyPr>
          <a:lstStyle/>
          <a:p>
            <a:pPr algn="ctr"/>
            <a:r>
              <a:rPr lang="en-US" dirty="0">
                <a:solidFill>
                  <a:schemeClr val="bg1"/>
                </a:solidFill>
              </a:rPr>
              <a:t>Race Over All</a:t>
            </a:r>
          </a:p>
        </p:txBody>
      </p:sp>
      <p:sp>
        <p:nvSpPr>
          <p:cNvPr id="192" name="TextBox 191">
            <a:extLst>
              <a:ext uri="{FF2B5EF4-FFF2-40B4-BE49-F238E27FC236}">
                <a16:creationId xmlns:a16="http://schemas.microsoft.com/office/drawing/2014/main" id="{C3218B6D-3287-4BC1-9C13-6D1A132FB736}"/>
              </a:ext>
            </a:extLst>
          </p:cNvPr>
          <p:cNvSpPr txBox="1"/>
          <p:nvPr/>
        </p:nvSpPr>
        <p:spPr>
          <a:xfrm>
            <a:off x="5626170" y="3579587"/>
            <a:ext cx="2480309" cy="646331"/>
          </a:xfrm>
          <a:prstGeom prst="rect">
            <a:avLst/>
          </a:prstGeom>
          <a:noFill/>
        </p:spPr>
        <p:txBody>
          <a:bodyPr wrap="square" rtlCol="0">
            <a:spAutoFit/>
          </a:bodyPr>
          <a:lstStyle/>
          <a:p>
            <a:pPr algn="ctr"/>
            <a:r>
              <a:rPr lang="en-US" dirty="0">
                <a:solidFill>
                  <a:schemeClr val="bg1"/>
                </a:solidFill>
              </a:rPr>
              <a:t>Schutzstaffel, Nazi-era Symbol </a:t>
            </a:r>
          </a:p>
        </p:txBody>
      </p:sp>
      <p:sp>
        <p:nvSpPr>
          <p:cNvPr id="193" name="TextBox 192">
            <a:extLst>
              <a:ext uri="{FF2B5EF4-FFF2-40B4-BE49-F238E27FC236}">
                <a16:creationId xmlns:a16="http://schemas.microsoft.com/office/drawing/2014/main" id="{09710182-C21E-47E7-994C-A734154A4DE5}"/>
              </a:ext>
            </a:extLst>
          </p:cNvPr>
          <p:cNvSpPr txBox="1"/>
          <p:nvPr/>
        </p:nvSpPr>
        <p:spPr>
          <a:xfrm>
            <a:off x="5621117" y="4315629"/>
            <a:ext cx="2480309" cy="369332"/>
          </a:xfrm>
          <a:prstGeom prst="rect">
            <a:avLst/>
          </a:prstGeom>
          <a:noFill/>
        </p:spPr>
        <p:txBody>
          <a:bodyPr wrap="square" rtlCol="0">
            <a:spAutoFit/>
          </a:bodyPr>
          <a:lstStyle/>
          <a:p>
            <a:pPr algn="ctr"/>
            <a:r>
              <a:rPr lang="en-US" dirty="0">
                <a:solidFill>
                  <a:schemeClr val="bg1"/>
                </a:solidFill>
              </a:rPr>
              <a:t>Supreme White Power</a:t>
            </a:r>
          </a:p>
        </p:txBody>
      </p:sp>
      <p:sp>
        <p:nvSpPr>
          <p:cNvPr id="194" name="TextBox 193">
            <a:extLst>
              <a:ext uri="{FF2B5EF4-FFF2-40B4-BE49-F238E27FC236}">
                <a16:creationId xmlns:a16="http://schemas.microsoft.com/office/drawing/2014/main" id="{9BCCBC1D-14B8-433F-B33F-5862BA109504}"/>
              </a:ext>
            </a:extLst>
          </p:cNvPr>
          <p:cNvSpPr txBox="1"/>
          <p:nvPr/>
        </p:nvSpPr>
        <p:spPr>
          <a:xfrm>
            <a:off x="5556972" y="4827320"/>
            <a:ext cx="2480309" cy="646331"/>
          </a:xfrm>
          <a:prstGeom prst="rect">
            <a:avLst/>
          </a:prstGeom>
          <a:noFill/>
        </p:spPr>
        <p:txBody>
          <a:bodyPr wrap="square" rtlCol="0">
            <a:spAutoFit/>
          </a:bodyPr>
          <a:lstStyle/>
          <a:p>
            <a:pPr algn="ctr"/>
            <a:r>
              <a:rPr lang="en-US" dirty="0">
                <a:solidFill>
                  <a:schemeClr val="bg1"/>
                </a:solidFill>
              </a:rPr>
              <a:t>United Society of Aryan Skinheads </a:t>
            </a:r>
          </a:p>
        </p:txBody>
      </p:sp>
      <p:sp>
        <p:nvSpPr>
          <p:cNvPr id="195" name="TextBox 194">
            <a:extLst>
              <a:ext uri="{FF2B5EF4-FFF2-40B4-BE49-F238E27FC236}">
                <a16:creationId xmlns:a16="http://schemas.microsoft.com/office/drawing/2014/main" id="{73A65DDB-9847-4717-8525-047915C55EA2}"/>
              </a:ext>
            </a:extLst>
          </p:cNvPr>
          <p:cNvSpPr txBox="1"/>
          <p:nvPr/>
        </p:nvSpPr>
        <p:spPr>
          <a:xfrm>
            <a:off x="5559529" y="5553170"/>
            <a:ext cx="2480309" cy="369332"/>
          </a:xfrm>
          <a:prstGeom prst="rect">
            <a:avLst/>
          </a:prstGeom>
          <a:noFill/>
        </p:spPr>
        <p:txBody>
          <a:bodyPr wrap="square" rtlCol="0">
            <a:spAutoFit/>
          </a:bodyPr>
          <a:lstStyle/>
          <a:p>
            <a:pPr algn="ctr"/>
            <a:r>
              <a:rPr lang="en-US" dirty="0">
                <a:solidFill>
                  <a:schemeClr val="bg1"/>
                </a:solidFill>
              </a:rPr>
              <a:t> White Aryan Resistance </a:t>
            </a:r>
          </a:p>
        </p:txBody>
      </p:sp>
      <p:sp>
        <p:nvSpPr>
          <p:cNvPr id="196" name="TextBox 195">
            <a:extLst>
              <a:ext uri="{FF2B5EF4-FFF2-40B4-BE49-F238E27FC236}">
                <a16:creationId xmlns:a16="http://schemas.microsoft.com/office/drawing/2014/main" id="{59739476-22CB-4BA3-83C6-70054DBC5BB9}"/>
              </a:ext>
            </a:extLst>
          </p:cNvPr>
          <p:cNvSpPr txBox="1"/>
          <p:nvPr/>
        </p:nvSpPr>
        <p:spPr>
          <a:xfrm>
            <a:off x="5575502" y="6200287"/>
            <a:ext cx="2480309" cy="369332"/>
          </a:xfrm>
          <a:prstGeom prst="rect">
            <a:avLst/>
          </a:prstGeom>
          <a:noFill/>
        </p:spPr>
        <p:txBody>
          <a:bodyPr wrap="square" rtlCol="0">
            <a:spAutoFit/>
          </a:bodyPr>
          <a:lstStyle/>
          <a:p>
            <a:pPr algn="ctr"/>
            <a:r>
              <a:rPr lang="en-US" dirty="0">
                <a:solidFill>
                  <a:schemeClr val="bg1"/>
                </a:solidFill>
              </a:rPr>
              <a:t>White Power</a:t>
            </a:r>
          </a:p>
        </p:txBody>
      </p:sp>
      <p:sp>
        <p:nvSpPr>
          <p:cNvPr id="197" name="TextBox 196">
            <a:extLst>
              <a:ext uri="{FF2B5EF4-FFF2-40B4-BE49-F238E27FC236}">
                <a16:creationId xmlns:a16="http://schemas.microsoft.com/office/drawing/2014/main" id="{77ACA78A-2927-4308-B005-9D27B146AB83}"/>
              </a:ext>
            </a:extLst>
          </p:cNvPr>
          <p:cNvSpPr txBox="1"/>
          <p:nvPr/>
        </p:nvSpPr>
        <p:spPr>
          <a:xfrm>
            <a:off x="5602683" y="6819293"/>
            <a:ext cx="2480309" cy="369332"/>
          </a:xfrm>
          <a:prstGeom prst="rect">
            <a:avLst/>
          </a:prstGeom>
          <a:noFill/>
        </p:spPr>
        <p:txBody>
          <a:bodyPr wrap="square" rtlCol="0">
            <a:spAutoFit/>
          </a:bodyPr>
          <a:lstStyle/>
          <a:p>
            <a:pPr algn="ctr"/>
            <a:r>
              <a:rPr lang="en-US" dirty="0">
                <a:solidFill>
                  <a:schemeClr val="bg1"/>
                </a:solidFill>
              </a:rPr>
              <a:t>White Pride Worldwide</a:t>
            </a:r>
          </a:p>
        </p:txBody>
      </p:sp>
      <p:sp>
        <p:nvSpPr>
          <p:cNvPr id="198" name="TextBox 197">
            <a:extLst>
              <a:ext uri="{FF2B5EF4-FFF2-40B4-BE49-F238E27FC236}">
                <a16:creationId xmlns:a16="http://schemas.microsoft.com/office/drawing/2014/main" id="{7D93A39B-F471-44D7-8A7A-47DB2AAB4EE4}"/>
              </a:ext>
            </a:extLst>
          </p:cNvPr>
          <p:cNvSpPr txBox="1"/>
          <p:nvPr/>
        </p:nvSpPr>
        <p:spPr>
          <a:xfrm>
            <a:off x="5645837" y="7381135"/>
            <a:ext cx="2394001" cy="646331"/>
          </a:xfrm>
          <a:prstGeom prst="rect">
            <a:avLst/>
          </a:prstGeom>
          <a:noFill/>
        </p:spPr>
        <p:txBody>
          <a:bodyPr wrap="square" rtlCol="0">
            <a:spAutoFit/>
          </a:bodyPr>
          <a:lstStyle/>
          <a:p>
            <a:pPr algn="ctr"/>
            <a:r>
              <a:rPr lang="en-US" dirty="0">
                <a:solidFill>
                  <a:schemeClr val="bg1"/>
                </a:solidFill>
              </a:rPr>
              <a:t>You Will Not Replace Us</a:t>
            </a:r>
          </a:p>
        </p:txBody>
      </p:sp>
      <p:sp>
        <p:nvSpPr>
          <p:cNvPr id="199" name="TextBox 198">
            <a:extLst>
              <a:ext uri="{FF2B5EF4-FFF2-40B4-BE49-F238E27FC236}">
                <a16:creationId xmlns:a16="http://schemas.microsoft.com/office/drawing/2014/main" id="{F229F80F-5B19-4C9B-9C94-CF75BCD275D4}"/>
              </a:ext>
            </a:extLst>
          </p:cNvPr>
          <p:cNvSpPr txBox="1"/>
          <p:nvPr/>
        </p:nvSpPr>
        <p:spPr>
          <a:xfrm>
            <a:off x="5602682" y="8065947"/>
            <a:ext cx="2480309" cy="646331"/>
          </a:xfrm>
          <a:prstGeom prst="rect">
            <a:avLst/>
          </a:prstGeom>
          <a:noFill/>
        </p:spPr>
        <p:txBody>
          <a:bodyPr wrap="square" rtlCol="0">
            <a:spAutoFit/>
          </a:bodyPr>
          <a:lstStyle/>
          <a:p>
            <a:pPr algn="ctr"/>
            <a:r>
              <a:rPr lang="en-US" dirty="0">
                <a:solidFill>
                  <a:schemeClr val="bg1"/>
                </a:solidFill>
              </a:rPr>
              <a:t>Zionist Occupied Government</a:t>
            </a:r>
          </a:p>
        </p:txBody>
      </p:sp>
      <p:sp>
        <p:nvSpPr>
          <p:cNvPr id="203" name="TextBox 202">
            <a:extLst>
              <a:ext uri="{FF2B5EF4-FFF2-40B4-BE49-F238E27FC236}">
                <a16:creationId xmlns:a16="http://schemas.microsoft.com/office/drawing/2014/main" id="{3F88DF8F-A533-422C-9A07-352C7B8389F2}"/>
              </a:ext>
            </a:extLst>
          </p:cNvPr>
          <p:cNvSpPr txBox="1"/>
          <p:nvPr/>
        </p:nvSpPr>
        <p:spPr>
          <a:xfrm>
            <a:off x="5669897" y="1024421"/>
            <a:ext cx="2254457" cy="646331"/>
          </a:xfrm>
          <a:prstGeom prst="rect">
            <a:avLst/>
          </a:prstGeom>
          <a:noFill/>
        </p:spPr>
        <p:txBody>
          <a:bodyPr wrap="square" rtlCol="0">
            <a:spAutoFit/>
          </a:bodyPr>
          <a:lstStyle/>
          <a:p>
            <a:pPr algn="ctr"/>
            <a:r>
              <a:rPr lang="en-US" dirty="0">
                <a:solidFill>
                  <a:schemeClr val="bg1"/>
                </a:solidFill>
              </a:rPr>
              <a:t>One Front, One Family</a:t>
            </a:r>
          </a:p>
        </p:txBody>
      </p:sp>
      <p:pic>
        <p:nvPicPr>
          <p:cNvPr id="4" name="Picture 3">
            <a:extLst>
              <a:ext uri="{FF2B5EF4-FFF2-40B4-BE49-F238E27FC236}">
                <a16:creationId xmlns:a16="http://schemas.microsoft.com/office/drawing/2014/main" id="{0B9365DB-71BC-4BF6-B6E4-F1DF06E7171C}"/>
              </a:ext>
            </a:extLst>
          </p:cNvPr>
          <p:cNvPicPr>
            <a:picLocks noChangeAspect="1"/>
          </p:cNvPicPr>
          <p:nvPr/>
        </p:nvPicPr>
        <p:blipFill>
          <a:blip r:embed="rId2"/>
          <a:stretch>
            <a:fillRect/>
          </a:stretch>
        </p:blipFill>
        <p:spPr>
          <a:xfrm>
            <a:off x="1853690" y="8886560"/>
            <a:ext cx="1383491" cy="1452981"/>
          </a:xfrm>
          <a:prstGeom prst="rect">
            <a:avLst/>
          </a:prstGeom>
          <a:effectLst>
            <a:softEdge rad="127000"/>
          </a:effectLst>
        </p:spPr>
      </p:pic>
      <p:pic>
        <p:nvPicPr>
          <p:cNvPr id="5" name="Picture 4">
            <a:extLst>
              <a:ext uri="{FF2B5EF4-FFF2-40B4-BE49-F238E27FC236}">
                <a16:creationId xmlns:a16="http://schemas.microsoft.com/office/drawing/2014/main" id="{6F15345B-35DB-4CC7-91FC-963D0BE9CB0A}"/>
              </a:ext>
            </a:extLst>
          </p:cNvPr>
          <p:cNvPicPr>
            <a:picLocks noChangeAspect="1"/>
          </p:cNvPicPr>
          <p:nvPr/>
        </p:nvPicPr>
        <p:blipFill rotWithShape="1">
          <a:blip r:embed="rId3"/>
          <a:srcRect t="7285" b="14992"/>
          <a:stretch/>
        </p:blipFill>
        <p:spPr>
          <a:xfrm>
            <a:off x="4845284" y="8945732"/>
            <a:ext cx="1257277" cy="1350340"/>
          </a:xfrm>
          <a:prstGeom prst="rect">
            <a:avLst/>
          </a:prstGeom>
          <a:effectLst>
            <a:softEdge rad="127000"/>
          </a:effectLst>
        </p:spPr>
      </p:pic>
      <p:sp>
        <p:nvSpPr>
          <p:cNvPr id="99" name="TextBox 98">
            <a:extLst>
              <a:ext uri="{FF2B5EF4-FFF2-40B4-BE49-F238E27FC236}">
                <a16:creationId xmlns:a16="http://schemas.microsoft.com/office/drawing/2014/main" id="{034664BD-94E4-4D11-8EB0-EC77C416B078}"/>
              </a:ext>
            </a:extLst>
          </p:cNvPr>
          <p:cNvSpPr txBox="1"/>
          <p:nvPr/>
        </p:nvSpPr>
        <p:spPr>
          <a:xfrm>
            <a:off x="2445027" y="-35168"/>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pic>
        <p:nvPicPr>
          <p:cNvPr id="2" name="Picture 1">
            <a:extLst>
              <a:ext uri="{FF2B5EF4-FFF2-40B4-BE49-F238E27FC236}">
                <a16:creationId xmlns:a16="http://schemas.microsoft.com/office/drawing/2014/main" id="{63E652B5-EC37-49A7-95CE-117507551F09}"/>
              </a:ext>
            </a:extLst>
          </p:cNvPr>
          <p:cNvPicPr>
            <a:picLocks noChangeAspect="1"/>
          </p:cNvPicPr>
          <p:nvPr/>
        </p:nvPicPr>
        <p:blipFill>
          <a:blip r:embed="rId4"/>
          <a:stretch>
            <a:fillRect/>
          </a:stretch>
        </p:blipFill>
        <p:spPr>
          <a:xfrm>
            <a:off x="407691" y="9116059"/>
            <a:ext cx="1291736" cy="969038"/>
          </a:xfrm>
          <a:prstGeom prst="rect">
            <a:avLst/>
          </a:prstGeom>
          <a:effectLst>
            <a:softEdge rad="127000"/>
          </a:effectLst>
        </p:spPr>
      </p:pic>
      <p:pic>
        <p:nvPicPr>
          <p:cNvPr id="1026" name="Picture 2" descr="1488">
            <a:extLst>
              <a:ext uri="{FF2B5EF4-FFF2-40B4-BE49-F238E27FC236}">
                <a16:creationId xmlns:a16="http://schemas.microsoft.com/office/drawing/2014/main" id="{45A757FB-B11C-4B0F-8938-06D394551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442" y="9144268"/>
            <a:ext cx="1781326" cy="8906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descr="Image result for acronym hate symbol">
            <a:extLst>
              <a:ext uri="{FF2B5EF4-FFF2-40B4-BE49-F238E27FC236}">
                <a16:creationId xmlns:a16="http://schemas.microsoft.com/office/drawing/2014/main" id="{D361AF4C-9476-4258-83BD-5299F6930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2958" y="9285545"/>
            <a:ext cx="1257277" cy="66686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66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E61800-8E5C-4A5F-9895-F700FBC8455A}"/>
              </a:ext>
            </a:extLst>
          </p:cNvPr>
          <p:cNvSpPr/>
          <p:nvPr/>
        </p:nvSpPr>
        <p:spPr>
          <a:xfrm>
            <a:off x="0" y="0"/>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3EB4F587-780B-4D9D-B8B4-C60B650AF4DE}"/>
              </a:ext>
            </a:extLst>
          </p:cNvPr>
          <p:cNvSpPr/>
          <p:nvPr/>
        </p:nvSpPr>
        <p:spPr>
          <a:xfrm>
            <a:off x="5773651" y="7328590"/>
            <a:ext cx="2286000" cy="1371600"/>
          </a:xfrm>
          <a:prstGeom prst="rect">
            <a:avLst/>
          </a:prstGeom>
          <a:solidFill>
            <a:srgbClr val="CC99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4CEC1411-76C6-4EE3-95E2-4E18F40778C8}"/>
              </a:ext>
            </a:extLst>
          </p:cNvPr>
          <p:cNvSpPr/>
          <p:nvPr/>
        </p:nvSpPr>
        <p:spPr>
          <a:xfrm>
            <a:off x="5773651" y="5723799"/>
            <a:ext cx="2286000" cy="1371600"/>
          </a:xfrm>
          <a:prstGeom prst="rect">
            <a:avLst/>
          </a:prstGeom>
          <a:solidFill>
            <a:srgbClr val="6600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537E55DD-3B2C-43CF-9F4C-7B10BDB34500}"/>
              </a:ext>
            </a:extLst>
          </p:cNvPr>
          <p:cNvSpPr/>
          <p:nvPr/>
        </p:nvSpPr>
        <p:spPr>
          <a:xfrm>
            <a:off x="5773651" y="4119008"/>
            <a:ext cx="2286000" cy="1371600"/>
          </a:xfrm>
          <a:prstGeom prst="rect">
            <a:avLst/>
          </a:prstGeom>
          <a:solidFill>
            <a:srgbClr val="8080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9AD9BC3B-21F6-4E40-86CF-A84415203330}"/>
              </a:ext>
            </a:extLst>
          </p:cNvPr>
          <p:cNvSpPr/>
          <p:nvPr/>
        </p:nvSpPr>
        <p:spPr>
          <a:xfrm>
            <a:off x="5773651" y="2479994"/>
            <a:ext cx="2286000" cy="1371600"/>
          </a:xfrm>
          <a:prstGeom prst="rect">
            <a:avLst/>
          </a:prstGeom>
          <a:solidFill>
            <a:srgbClr val="99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3F9BF092-D7FE-4257-908A-2ED1F4B9FB2D}"/>
              </a:ext>
            </a:extLst>
          </p:cNvPr>
          <p:cNvSpPr/>
          <p:nvPr/>
        </p:nvSpPr>
        <p:spPr>
          <a:xfrm>
            <a:off x="5773651" y="909933"/>
            <a:ext cx="2286000" cy="1371600"/>
          </a:xfrm>
          <a:prstGeom prst="rect">
            <a:avLst/>
          </a:prstGeom>
          <a:solidFill>
            <a:srgbClr val="66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44EBE1CF-F1FF-4FEC-ADD3-30BF30097EE7}"/>
              </a:ext>
            </a:extLst>
          </p:cNvPr>
          <p:cNvSpPr/>
          <p:nvPr/>
        </p:nvSpPr>
        <p:spPr>
          <a:xfrm>
            <a:off x="2975411" y="5723799"/>
            <a:ext cx="2286000" cy="1371600"/>
          </a:xfrm>
          <a:prstGeom prst="rect">
            <a:avLst/>
          </a:prstGeom>
          <a:solidFill>
            <a:srgbClr val="9966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D7CF37AA-B6B3-471D-AD2E-1267E64750D5}"/>
              </a:ext>
            </a:extLst>
          </p:cNvPr>
          <p:cNvSpPr/>
          <p:nvPr/>
        </p:nvSpPr>
        <p:spPr>
          <a:xfrm>
            <a:off x="2975411" y="4119008"/>
            <a:ext cx="2286000" cy="1371600"/>
          </a:xfrm>
          <a:prstGeom prst="rect">
            <a:avLst/>
          </a:prstGeom>
          <a:solidFill>
            <a:srgbClr val="CC99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84A0D0ED-EEED-422F-8C9D-8A3F9B5950C5}"/>
              </a:ext>
            </a:extLst>
          </p:cNvPr>
          <p:cNvSpPr/>
          <p:nvPr/>
        </p:nvSpPr>
        <p:spPr>
          <a:xfrm>
            <a:off x="2971800" y="2479994"/>
            <a:ext cx="2286000" cy="1371600"/>
          </a:xfrm>
          <a:prstGeom prst="rect">
            <a:avLst/>
          </a:prstGeom>
          <a:solidFill>
            <a:srgbClr val="6600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780EB0D8-42D4-4F6F-B78C-7C684AA8CCA0}"/>
              </a:ext>
            </a:extLst>
          </p:cNvPr>
          <p:cNvSpPr/>
          <p:nvPr/>
        </p:nvSpPr>
        <p:spPr>
          <a:xfrm>
            <a:off x="2975411" y="909933"/>
            <a:ext cx="2286000" cy="1371600"/>
          </a:xfrm>
          <a:prstGeom prst="rect">
            <a:avLst/>
          </a:prstGeom>
          <a:solidFill>
            <a:srgbClr val="8080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A6227795-99AB-4988-A8BD-90367928AB38}"/>
              </a:ext>
            </a:extLst>
          </p:cNvPr>
          <p:cNvSpPr/>
          <p:nvPr/>
        </p:nvSpPr>
        <p:spPr>
          <a:xfrm>
            <a:off x="5773651" y="8897876"/>
            <a:ext cx="2286000" cy="1371600"/>
          </a:xfrm>
          <a:prstGeom prst="rect">
            <a:avLst/>
          </a:prstGeom>
          <a:solidFill>
            <a:srgbClr val="99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39228AD6-C04D-467B-97F0-77571AA5F6D3}"/>
              </a:ext>
            </a:extLst>
          </p:cNvPr>
          <p:cNvSpPr/>
          <p:nvPr/>
        </p:nvSpPr>
        <p:spPr>
          <a:xfrm>
            <a:off x="2975411" y="8897876"/>
            <a:ext cx="2286000" cy="1371600"/>
          </a:xfrm>
          <a:prstGeom prst="rect">
            <a:avLst/>
          </a:prstGeom>
          <a:solidFill>
            <a:srgbClr val="66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8BE5A256-28C3-420C-8F5A-7D28EFAD418A}"/>
              </a:ext>
            </a:extLst>
          </p:cNvPr>
          <p:cNvSpPr/>
          <p:nvPr/>
        </p:nvSpPr>
        <p:spPr>
          <a:xfrm>
            <a:off x="177171" y="8897876"/>
            <a:ext cx="2286000" cy="1371600"/>
          </a:xfrm>
          <a:prstGeom prst="rect">
            <a:avLst/>
          </a:prstGeom>
          <a:solidFill>
            <a:srgbClr val="9966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50ACDBC2-A331-4459-AD80-2A84F9577C24}"/>
              </a:ext>
            </a:extLst>
          </p:cNvPr>
          <p:cNvSpPr/>
          <p:nvPr/>
        </p:nvSpPr>
        <p:spPr>
          <a:xfrm>
            <a:off x="2975411" y="7328590"/>
            <a:ext cx="2286000" cy="1371600"/>
          </a:xfrm>
          <a:prstGeom prst="rect">
            <a:avLst/>
          </a:prstGeom>
          <a:solidFill>
            <a:srgbClr val="CC99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BA86F17E-5F37-4DA7-9CE6-74D35A429748}"/>
              </a:ext>
            </a:extLst>
          </p:cNvPr>
          <p:cNvSpPr/>
          <p:nvPr/>
        </p:nvSpPr>
        <p:spPr>
          <a:xfrm>
            <a:off x="188695" y="7328590"/>
            <a:ext cx="2286000" cy="1371600"/>
          </a:xfrm>
          <a:prstGeom prst="rect">
            <a:avLst/>
          </a:prstGeom>
          <a:solidFill>
            <a:srgbClr val="6600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B8A2043C-03CC-4B4C-9922-6ADBD76368E3}"/>
              </a:ext>
            </a:extLst>
          </p:cNvPr>
          <p:cNvSpPr/>
          <p:nvPr/>
        </p:nvSpPr>
        <p:spPr>
          <a:xfrm>
            <a:off x="177171" y="5723799"/>
            <a:ext cx="2286000" cy="1371600"/>
          </a:xfrm>
          <a:prstGeom prst="rect">
            <a:avLst/>
          </a:prstGeom>
          <a:solidFill>
            <a:srgbClr val="8080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FE0327A-2B8D-4B69-AEE6-17C4AEACB37C}"/>
              </a:ext>
            </a:extLst>
          </p:cNvPr>
          <p:cNvSpPr/>
          <p:nvPr/>
        </p:nvSpPr>
        <p:spPr>
          <a:xfrm>
            <a:off x="177171" y="4119008"/>
            <a:ext cx="2286000" cy="1371600"/>
          </a:xfrm>
          <a:prstGeom prst="rect">
            <a:avLst/>
          </a:prstGeom>
          <a:solidFill>
            <a:srgbClr val="99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386C9EBC-9B7B-42C3-98B0-08E94C39ECCE}"/>
              </a:ext>
            </a:extLst>
          </p:cNvPr>
          <p:cNvSpPr/>
          <p:nvPr/>
        </p:nvSpPr>
        <p:spPr>
          <a:xfrm>
            <a:off x="167072" y="2479994"/>
            <a:ext cx="2286000" cy="1371600"/>
          </a:xfrm>
          <a:prstGeom prst="rect">
            <a:avLst/>
          </a:prstGeom>
          <a:solidFill>
            <a:srgbClr val="663300"/>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D63F466-72AB-47B0-A2B3-EA3F28AD9255}"/>
              </a:ext>
            </a:extLst>
          </p:cNvPr>
          <p:cNvSpPr/>
          <p:nvPr/>
        </p:nvSpPr>
        <p:spPr>
          <a:xfrm>
            <a:off x="177171" y="909933"/>
            <a:ext cx="2286000" cy="1371600"/>
          </a:xfrm>
          <a:prstGeom prst="rect">
            <a:avLst/>
          </a:prstGeom>
          <a:solidFill>
            <a:srgbClr val="996633"/>
          </a:solidFill>
          <a:ln w="31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D78037-49B9-42B9-BFFF-690C41B12829}"/>
              </a:ext>
            </a:extLst>
          </p:cNvPr>
          <p:cNvSpPr/>
          <p:nvPr/>
        </p:nvSpPr>
        <p:spPr>
          <a:xfrm>
            <a:off x="0" y="263602"/>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Hand Signs</a:t>
            </a:r>
          </a:p>
        </p:txBody>
      </p:sp>
      <p:sp>
        <p:nvSpPr>
          <p:cNvPr id="3" name="TextBox 2">
            <a:extLst>
              <a:ext uri="{FF2B5EF4-FFF2-40B4-BE49-F238E27FC236}">
                <a16:creationId xmlns:a16="http://schemas.microsoft.com/office/drawing/2014/main" id="{68D2324D-3FD3-4C0A-B5DE-0DC777677D12}"/>
              </a:ext>
            </a:extLst>
          </p:cNvPr>
          <p:cNvSpPr txBox="1"/>
          <p:nvPr/>
        </p:nvSpPr>
        <p:spPr>
          <a:xfrm>
            <a:off x="1514481" y="1017456"/>
            <a:ext cx="948690" cy="1015663"/>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23 </a:t>
            </a:r>
          </a:p>
          <a:p>
            <a:pPr algn="ctr"/>
            <a:r>
              <a:rPr lang="en-US" sz="1200" b="1" dirty="0"/>
              <a:t>Hand sign</a:t>
            </a:r>
          </a:p>
          <a:p>
            <a:pPr algn="ctr"/>
            <a:r>
              <a:rPr lang="en-US" sz="1200" dirty="0"/>
              <a:t>“White Power”</a:t>
            </a:r>
          </a:p>
          <a:p>
            <a:pPr algn="ctr"/>
            <a:r>
              <a:rPr lang="en-US" sz="1200" dirty="0"/>
              <a:t>(23</a:t>
            </a:r>
            <a:r>
              <a:rPr lang="en-US" sz="1200" baseline="30000" dirty="0"/>
              <a:t>rd</a:t>
            </a:r>
            <a:r>
              <a:rPr lang="en-US" sz="1200" dirty="0"/>
              <a:t> letter)</a:t>
            </a:r>
          </a:p>
        </p:txBody>
      </p:sp>
      <p:pic>
        <p:nvPicPr>
          <p:cNvPr id="3074" name="Picture 2" descr="23 (hand sign)">
            <a:extLst>
              <a:ext uri="{FF2B5EF4-FFF2-40B4-BE49-F238E27FC236}">
                <a16:creationId xmlns:a16="http://schemas.microsoft.com/office/drawing/2014/main" id="{D553DA7C-EB91-46B0-93DB-94D93CFDF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2" y="1012690"/>
            <a:ext cx="1209585" cy="1083216"/>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C922F3-6827-4050-8D72-7237C36DBCC1}"/>
              </a:ext>
            </a:extLst>
          </p:cNvPr>
          <p:cNvPicPr>
            <a:picLocks noChangeAspect="1"/>
          </p:cNvPicPr>
          <p:nvPr/>
        </p:nvPicPr>
        <p:blipFill rotWithShape="1">
          <a:blip r:embed="rId3"/>
          <a:srcRect b="23205"/>
          <a:stretch/>
        </p:blipFill>
        <p:spPr>
          <a:xfrm>
            <a:off x="227159" y="2649627"/>
            <a:ext cx="1334073" cy="942795"/>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EECCBC7C-5504-4AE6-AA3C-7F43180178F4}"/>
              </a:ext>
            </a:extLst>
          </p:cNvPr>
          <p:cNvPicPr>
            <a:picLocks noChangeAspect="1"/>
          </p:cNvPicPr>
          <p:nvPr/>
        </p:nvPicPr>
        <p:blipFill rotWithShape="1">
          <a:blip r:embed="rId4"/>
          <a:srcRect l="66" t="349" r="12484" b="12605"/>
          <a:stretch/>
        </p:blipFill>
        <p:spPr>
          <a:xfrm>
            <a:off x="266622" y="4184974"/>
            <a:ext cx="1152693" cy="1124872"/>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F4FBADB3-2A2E-4F5D-8DAD-95222BDB9624}"/>
              </a:ext>
            </a:extLst>
          </p:cNvPr>
          <p:cNvPicPr>
            <a:picLocks noChangeAspect="1"/>
          </p:cNvPicPr>
          <p:nvPr/>
        </p:nvPicPr>
        <p:blipFill>
          <a:blip r:embed="rId5"/>
          <a:stretch>
            <a:fillRect/>
          </a:stretch>
        </p:blipFill>
        <p:spPr>
          <a:xfrm>
            <a:off x="266621" y="5801150"/>
            <a:ext cx="1229447" cy="1197514"/>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CFEF6612-5341-4776-9267-5ADF5EC607CB}"/>
              </a:ext>
            </a:extLst>
          </p:cNvPr>
          <p:cNvPicPr>
            <a:picLocks noChangeAspect="1"/>
          </p:cNvPicPr>
          <p:nvPr/>
        </p:nvPicPr>
        <p:blipFill>
          <a:blip r:embed="rId6"/>
          <a:stretch>
            <a:fillRect/>
          </a:stretch>
        </p:blipFill>
        <p:spPr>
          <a:xfrm>
            <a:off x="238124" y="7497376"/>
            <a:ext cx="1162662" cy="885271"/>
          </a:xfrm>
          <a:prstGeom prst="rect">
            <a:avLst/>
          </a:prstGeom>
          <a:effectLst>
            <a:innerShdw blurRad="63500" dist="50800" dir="16200000">
              <a:prstClr val="black">
                <a:alpha val="50000"/>
              </a:prstClr>
            </a:innerShdw>
          </a:effectLst>
        </p:spPr>
      </p:pic>
      <p:pic>
        <p:nvPicPr>
          <p:cNvPr id="12" name="Picture 11">
            <a:extLst>
              <a:ext uri="{FF2B5EF4-FFF2-40B4-BE49-F238E27FC236}">
                <a16:creationId xmlns:a16="http://schemas.microsoft.com/office/drawing/2014/main" id="{D3E18A93-788F-4FD5-9081-AE400DA1D44B}"/>
              </a:ext>
            </a:extLst>
          </p:cNvPr>
          <p:cNvPicPr>
            <a:picLocks noChangeAspect="1"/>
          </p:cNvPicPr>
          <p:nvPr/>
        </p:nvPicPr>
        <p:blipFill>
          <a:blip r:embed="rId7"/>
          <a:stretch>
            <a:fillRect/>
          </a:stretch>
        </p:blipFill>
        <p:spPr>
          <a:xfrm>
            <a:off x="260729" y="9009177"/>
            <a:ext cx="1253751" cy="1062507"/>
          </a:xfrm>
          <a:prstGeom prst="rect">
            <a:avLst/>
          </a:prstGeom>
          <a:effectLst>
            <a:innerShdw blurRad="63500" dist="50800" dir="16200000">
              <a:prstClr val="black">
                <a:alpha val="50000"/>
              </a:prstClr>
            </a:innerShdw>
          </a:effectLst>
        </p:spPr>
      </p:pic>
      <p:pic>
        <p:nvPicPr>
          <p:cNvPr id="13" name="Picture 12">
            <a:extLst>
              <a:ext uri="{FF2B5EF4-FFF2-40B4-BE49-F238E27FC236}">
                <a16:creationId xmlns:a16="http://schemas.microsoft.com/office/drawing/2014/main" id="{161728C5-1098-445A-BF18-F025C61B323F}"/>
              </a:ext>
            </a:extLst>
          </p:cNvPr>
          <p:cNvPicPr>
            <a:picLocks noChangeAspect="1"/>
          </p:cNvPicPr>
          <p:nvPr/>
        </p:nvPicPr>
        <p:blipFill>
          <a:blip r:embed="rId8"/>
          <a:stretch>
            <a:fillRect/>
          </a:stretch>
        </p:blipFill>
        <p:spPr>
          <a:xfrm>
            <a:off x="3055515" y="971134"/>
            <a:ext cx="984875" cy="1241446"/>
          </a:xfrm>
          <a:prstGeom prst="rect">
            <a:avLst/>
          </a:prstGeom>
          <a:effectLst>
            <a:innerShdw blurRad="63500" dist="50800" dir="16200000">
              <a:prstClr val="black">
                <a:alpha val="50000"/>
              </a:prstClr>
            </a:innerShdw>
          </a:effectLst>
        </p:spPr>
      </p:pic>
      <p:pic>
        <p:nvPicPr>
          <p:cNvPr id="14" name="Picture 13">
            <a:extLst>
              <a:ext uri="{FF2B5EF4-FFF2-40B4-BE49-F238E27FC236}">
                <a16:creationId xmlns:a16="http://schemas.microsoft.com/office/drawing/2014/main" id="{2E3E97D7-DC6A-4FF4-A96F-B69AB05F0DC1}"/>
              </a:ext>
            </a:extLst>
          </p:cNvPr>
          <p:cNvPicPr>
            <a:picLocks noChangeAspect="1"/>
          </p:cNvPicPr>
          <p:nvPr/>
        </p:nvPicPr>
        <p:blipFill>
          <a:blip r:embed="rId9"/>
          <a:stretch>
            <a:fillRect/>
          </a:stretch>
        </p:blipFill>
        <p:spPr>
          <a:xfrm>
            <a:off x="3038151" y="2552148"/>
            <a:ext cx="1076649" cy="1223468"/>
          </a:xfrm>
          <a:prstGeom prst="rect">
            <a:avLst/>
          </a:prstGeom>
          <a:effectLst>
            <a:innerShdw blurRad="63500" dist="50800" dir="16200000">
              <a:prstClr val="black">
                <a:alpha val="50000"/>
              </a:prstClr>
            </a:innerShdw>
          </a:effectLst>
        </p:spPr>
      </p:pic>
      <p:pic>
        <p:nvPicPr>
          <p:cNvPr id="15" name="Picture 14">
            <a:extLst>
              <a:ext uri="{FF2B5EF4-FFF2-40B4-BE49-F238E27FC236}">
                <a16:creationId xmlns:a16="http://schemas.microsoft.com/office/drawing/2014/main" id="{788390D0-CDB5-4A5F-B897-2A2B61C4CAB1}"/>
              </a:ext>
            </a:extLst>
          </p:cNvPr>
          <p:cNvPicPr>
            <a:picLocks noChangeAspect="1"/>
          </p:cNvPicPr>
          <p:nvPr/>
        </p:nvPicPr>
        <p:blipFill>
          <a:blip r:embed="rId10"/>
          <a:stretch>
            <a:fillRect/>
          </a:stretch>
        </p:blipFill>
        <p:spPr>
          <a:xfrm>
            <a:off x="3055515" y="4173002"/>
            <a:ext cx="1105174" cy="1175725"/>
          </a:xfrm>
          <a:prstGeom prst="rect">
            <a:avLst/>
          </a:prstGeom>
          <a:effectLst>
            <a:innerShdw blurRad="63500" dist="50800" dir="16200000">
              <a:prstClr val="black">
                <a:alpha val="50000"/>
              </a:prstClr>
            </a:innerShdw>
          </a:effectLst>
        </p:spPr>
      </p:pic>
      <p:pic>
        <p:nvPicPr>
          <p:cNvPr id="17" name="Picture 16">
            <a:extLst>
              <a:ext uri="{FF2B5EF4-FFF2-40B4-BE49-F238E27FC236}">
                <a16:creationId xmlns:a16="http://schemas.microsoft.com/office/drawing/2014/main" id="{1B68189B-5CEF-4CED-B480-9658D8CDD821}"/>
              </a:ext>
            </a:extLst>
          </p:cNvPr>
          <p:cNvPicPr>
            <a:picLocks noChangeAspect="1"/>
          </p:cNvPicPr>
          <p:nvPr/>
        </p:nvPicPr>
        <p:blipFill>
          <a:blip r:embed="rId11"/>
          <a:stretch>
            <a:fillRect/>
          </a:stretch>
        </p:blipFill>
        <p:spPr>
          <a:xfrm>
            <a:off x="3185182" y="7497376"/>
            <a:ext cx="938780" cy="914400"/>
          </a:xfrm>
          <a:prstGeom prst="rect">
            <a:avLst/>
          </a:prstGeom>
          <a:effectLst>
            <a:innerShdw blurRad="63500" dist="50800" dir="16200000">
              <a:prstClr val="black">
                <a:alpha val="50000"/>
              </a:prstClr>
            </a:innerShdw>
          </a:effectLst>
        </p:spPr>
      </p:pic>
      <p:pic>
        <p:nvPicPr>
          <p:cNvPr id="18" name="Picture 17">
            <a:extLst>
              <a:ext uri="{FF2B5EF4-FFF2-40B4-BE49-F238E27FC236}">
                <a16:creationId xmlns:a16="http://schemas.microsoft.com/office/drawing/2014/main" id="{B2CBBC1E-37B7-47D3-B197-7519C7139700}"/>
              </a:ext>
            </a:extLst>
          </p:cNvPr>
          <p:cNvPicPr>
            <a:picLocks noChangeAspect="1"/>
          </p:cNvPicPr>
          <p:nvPr/>
        </p:nvPicPr>
        <p:blipFill>
          <a:blip r:embed="rId12"/>
          <a:stretch>
            <a:fillRect/>
          </a:stretch>
        </p:blipFill>
        <p:spPr>
          <a:xfrm>
            <a:off x="3055515" y="9050462"/>
            <a:ext cx="873053" cy="1100492"/>
          </a:xfrm>
          <a:prstGeom prst="rect">
            <a:avLst/>
          </a:prstGeom>
          <a:effectLst>
            <a:innerShdw blurRad="63500" dist="50800" dir="16200000">
              <a:prstClr val="black">
                <a:alpha val="50000"/>
              </a:prstClr>
            </a:innerShdw>
          </a:effectLst>
        </p:spPr>
      </p:pic>
      <p:pic>
        <p:nvPicPr>
          <p:cNvPr id="19" name="Picture 18">
            <a:extLst>
              <a:ext uri="{FF2B5EF4-FFF2-40B4-BE49-F238E27FC236}">
                <a16:creationId xmlns:a16="http://schemas.microsoft.com/office/drawing/2014/main" id="{1F862F87-8E3F-445B-BAC9-A054239320C5}"/>
              </a:ext>
            </a:extLst>
          </p:cNvPr>
          <p:cNvPicPr>
            <a:picLocks noChangeAspect="1"/>
          </p:cNvPicPr>
          <p:nvPr/>
        </p:nvPicPr>
        <p:blipFill>
          <a:blip r:embed="rId13"/>
          <a:stretch>
            <a:fillRect/>
          </a:stretch>
        </p:blipFill>
        <p:spPr>
          <a:xfrm>
            <a:off x="5860448" y="998424"/>
            <a:ext cx="988280" cy="1015354"/>
          </a:xfrm>
          <a:prstGeom prst="rect">
            <a:avLst/>
          </a:prstGeom>
          <a:effectLst>
            <a:innerShdw blurRad="63500" dist="50800" dir="16200000">
              <a:prstClr val="black">
                <a:alpha val="50000"/>
              </a:prstClr>
            </a:innerShdw>
          </a:effectLst>
        </p:spPr>
      </p:pic>
      <p:pic>
        <p:nvPicPr>
          <p:cNvPr id="20" name="Picture 19">
            <a:extLst>
              <a:ext uri="{FF2B5EF4-FFF2-40B4-BE49-F238E27FC236}">
                <a16:creationId xmlns:a16="http://schemas.microsoft.com/office/drawing/2014/main" id="{F3A3379A-E86E-4022-B53D-16642B7CCBBC}"/>
              </a:ext>
            </a:extLst>
          </p:cNvPr>
          <p:cNvPicPr>
            <a:picLocks noChangeAspect="1"/>
          </p:cNvPicPr>
          <p:nvPr/>
        </p:nvPicPr>
        <p:blipFill>
          <a:blip r:embed="rId14"/>
          <a:stretch>
            <a:fillRect/>
          </a:stretch>
        </p:blipFill>
        <p:spPr>
          <a:xfrm>
            <a:off x="5811743" y="2552148"/>
            <a:ext cx="1040623" cy="1210032"/>
          </a:xfrm>
          <a:prstGeom prst="rect">
            <a:avLst/>
          </a:prstGeom>
          <a:effectLst>
            <a:innerShdw blurRad="63500" dist="50800" dir="16200000">
              <a:prstClr val="black">
                <a:alpha val="50000"/>
              </a:prstClr>
            </a:innerShdw>
          </a:effectLst>
        </p:spPr>
      </p:pic>
      <p:pic>
        <p:nvPicPr>
          <p:cNvPr id="21" name="Picture 20">
            <a:extLst>
              <a:ext uri="{FF2B5EF4-FFF2-40B4-BE49-F238E27FC236}">
                <a16:creationId xmlns:a16="http://schemas.microsoft.com/office/drawing/2014/main" id="{C2528B6A-8D88-4780-ABB1-7F4C4C2163EA}"/>
              </a:ext>
            </a:extLst>
          </p:cNvPr>
          <p:cNvPicPr>
            <a:picLocks noChangeAspect="1"/>
          </p:cNvPicPr>
          <p:nvPr/>
        </p:nvPicPr>
        <p:blipFill>
          <a:blip r:embed="rId15"/>
          <a:stretch>
            <a:fillRect/>
          </a:stretch>
        </p:blipFill>
        <p:spPr>
          <a:xfrm>
            <a:off x="5832231" y="4194464"/>
            <a:ext cx="1126121" cy="1190839"/>
          </a:xfrm>
          <a:prstGeom prst="rect">
            <a:avLst/>
          </a:prstGeom>
          <a:effectLst>
            <a:innerShdw blurRad="63500" dist="50800" dir="16200000">
              <a:prstClr val="black">
                <a:alpha val="50000"/>
              </a:prstClr>
            </a:innerShdw>
          </a:effectLst>
        </p:spPr>
      </p:pic>
      <p:pic>
        <p:nvPicPr>
          <p:cNvPr id="22" name="Picture 21">
            <a:extLst>
              <a:ext uri="{FF2B5EF4-FFF2-40B4-BE49-F238E27FC236}">
                <a16:creationId xmlns:a16="http://schemas.microsoft.com/office/drawing/2014/main" id="{ED4FB1EC-6BA0-4AF0-BC58-1B6CD66A1A76}"/>
              </a:ext>
            </a:extLst>
          </p:cNvPr>
          <p:cNvPicPr>
            <a:picLocks noChangeAspect="1"/>
          </p:cNvPicPr>
          <p:nvPr/>
        </p:nvPicPr>
        <p:blipFill>
          <a:blip r:embed="rId16"/>
          <a:stretch>
            <a:fillRect/>
          </a:stretch>
        </p:blipFill>
        <p:spPr>
          <a:xfrm>
            <a:off x="5890982" y="5817572"/>
            <a:ext cx="1065031" cy="1166095"/>
          </a:xfrm>
          <a:prstGeom prst="rect">
            <a:avLst/>
          </a:prstGeom>
          <a:effectLst>
            <a:innerShdw blurRad="63500" dist="50800" dir="16200000">
              <a:prstClr val="black">
                <a:alpha val="50000"/>
              </a:prstClr>
            </a:innerShdw>
          </a:effectLst>
        </p:spPr>
      </p:pic>
      <p:pic>
        <p:nvPicPr>
          <p:cNvPr id="23" name="Picture 22">
            <a:extLst>
              <a:ext uri="{FF2B5EF4-FFF2-40B4-BE49-F238E27FC236}">
                <a16:creationId xmlns:a16="http://schemas.microsoft.com/office/drawing/2014/main" id="{A3F5B758-B48D-4000-85A7-F2363F3796CB}"/>
              </a:ext>
            </a:extLst>
          </p:cNvPr>
          <p:cNvPicPr>
            <a:picLocks noChangeAspect="1"/>
          </p:cNvPicPr>
          <p:nvPr/>
        </p:nvPicPr>
        <p:blipFill>
          <a:blip r:embed="rId17"/>
          <a:stretch>
            <a:fillRect/>
          </a:stretch>
        </p:blipFill>
        <p:spPr>
          <a:xfrm>
            <a:off x="5860448" y="7384714"/>
            <a:ext cx="1200174" cy="1200174"/>
          </a:xfrm>
          <a:prstGeom prst="rect">
            <a:avLst/>
          </a:prstGeom>
          <a:effectLst>
            <a:innerShdw blurRad="63500" dist="50800" dir="16200000">
              <a:prstClr val="black">
                <a:alpha val="50000"/>
              </a:prstClr>
            </a:innerShdw>
          </a:effectLst>
        </p:spPr>
      </p:pic>
      <p:pic>
        <p:nvPicPr>
          <p:cNvPr id="24" name="Picture 23">
            <a:extLst>
              <a:ext uri="{FF2B5EF4-FFF2-40B4-BE49-F238E27FC236}">
                <a16:creationId xmlns:a16="http://schemas.microsoft.com/office/drawing/2014/main" id="{E2CF283F-EC25-497E-8919-FE9AD84C8630}"/>
              </a:ext>
            </a:extLst>
          </p:cNvPr>
          <p:cNvPicPr>
            <a:picLocks noChangeAspect="1"/>
          </p:cNvPicPr>
          <p:nvPr/>
        </p:nvPicPr>
        <p:blipFill>
          <a:blip r:embed="rId18"/>
          <a:stretch>
            <a:fillRect/>
          </a:stretch>
        </p:blipFill>
        <p:spPr>
          <a:xfrm>
            <a:off x="5860447" y="8983769"/>
            <a:ext cx="1140733" cy="1211393"/>
          </a:xfrm>
          <a:prstGeom prst="rect">
            <a:avLst/>
          </a:prstGeom>
          <a:effectLst>
            <a:innerShdw blurRad="63500" dist="50800" dir="16200000">
              <a:prstClr val="black">
                <a:alpha val="50000"/>
              </a:prstClr>
            </a:innerShdw>
          </a:effectLst>
        </p:spPr>
      </p:pic>
      <p:sp>
        <p:nvSpPr>
          <p:cNvPr id="108" name="TextBox 107">
            <a:extLst>
              <a:ext uri="{FF2B5EF4-FFF2-40B4-BE49-F238E27FC236}">
                <a16:creationId xmlns:a16="http://schemas.microsoft.com/office/drawing/2014/main" id="{27D4B3CD-829C-4F53-B836-77BC2417E1BA}"/>
              </a:ext>
            </a:extLst>
          </p:cNvPr>
          <p:cNvSpPr txBox="1"/>
          <p:nvPr/>
        </p:nvSpPr>
        <p:spPr>
          <a:xfrm>
            <a:off x="4140953" y="1012690"/>
            <a:ext cx="1096415" cy="830997"/>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Hammerskin</a:t>
            </a:r>
          </a:p>
          <a:p>
            <a:pPr algn="ctr"/>
            <a:r>
              <a:rPr lang="en-US" sz="1200" b="1" dirty="0"/>
              <a:t>Hand sign</a:t>
            </a:r>
          </a:p>
          <a:p>
            <a:pPr algn="ctr"/>
            <a:r>
              <a:rPr lang="en-US" sz="1200" dirty="0"/>
              <a:t> Two crossed forearms </a:t>
            </a:r>
          </a:p>
        </p:txBody>
      </p:sp>
      <p:sp>
        <p:nvSpPr>
          <p:cNvPr id="109" name="TextBox 108">
            <a:extLst>
              <a:ext uri="{FF2B5EF4-FFF2-40B4-BE49-F238E27FC236}">
                <a16:creationId xmlns:a16="http://schemas.microsoft.com/office/drawing/2014/main" id="{E984799C-176D-4557-8BF9-CD2578AA3B7F}"/>
              </a:ext>
            </a:extLst>
          </p:cNvPr>
          <p:cNvSpPr txBox="1"/>
          <p:nvPr/>
        </p:nvSpPr>
        <p:spPr>
          <a:xfrm>
            <a:off x="1621319" y="2561370"/>
            <a:ext cx="847735" cy="1015663"/>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88 </a:t>
            </a:r>
          </a:p>
          <a:p>
            <a:pPr algn="ctr"/>
            <a:r>
              <a:rPr lang="en-US" sz="1200" b="1" dirty="0"/>
              <a:t>Hand sign</a:t>
            </a:r>
          </a:p>
          <a:p>
            <a:pPr algn="ctr"/>
            <a:r>
              <a:rPr lang="en-US" sz="1200" dirty="0"/>
              <a:t>“Heil Hitler”</a:t>
            </a:r>
          </a:p>
          <a:p>
            <a:pPr algn="ctr"/>
            <a:r>
              <a:rPr lang="en-US" sz="1200" dirty="0"/>
              <a:t>(8</a:t>
            </a:r>
            <a:r>
              <a:rPr lang="en-US" sz="1200" baseline="30000" dirty="0"/>
              <a:t>th</a:t>
            </a:r>
            <a:r>
              <a:rPr lang="en-US" sz="1200" dirty="0"/>
              <a:t> letter)</a:t>
            </a:r>
          </a:p>
        </p:txBody>
      </p:sp>
      <p:sp>
        <p:nvSpPr>
          <p:cNvPr id="110" name="TextBox 109">
            <a:extLst>
              <a:ext uri="{FF2B5EF4-FFF2-40B4-BE49-F238E27FC236}">
                <a16:creationId xmlns:a16="http://schemas.microsoft.com/office/drawing/2014/main" id="{6C4FA8EE-4D57-4073-8203-72C12F559E06}"/>
              </a:ext>
            </a:extLst>
          </p:cNvPr>
          <p:cNvSpPr txBox="1"/>
          <p:nvPr/>
        </p:nvSpPr>
        <p:spPr>
          <a:xfrm>
            <a:off x="1474248" y="4269627"/>
            <a:ext cx="1003381" cy="1015663"/>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Aryan Brotherhood  of TX </a:t>
            </a:r>
          </a:p>
          <a:p>
            <a:pPr algn="ctr"/>
            <a:r>
              <a:rPr lang="en-US" sz="1200" b="1" dirty="0"/>
              <a:t>Hand sign </a:t>
            </a:r>
          </a:p>
          <a:p>
            <a:pPr algn="ctr"/>
            <a:r>
              <a:rPr lang="en-US" sz="1200" dirty="0"/>
              <a:t>A &amp; B = 1 &amp; 2</a:t>
            </a:r>
          </a:p>
        </p:txBody>
      </p:sp>
      <p:sp>
        <p:nvSpPr>
          <p:cNvPr id="111" name="TextBox 110">
            <a:extLst>
              <a:ext uri="{FF2B5EF4-FFF2-40B4-BE49-F238E27FC236}">
                <a16:creationId xmlns:a16="http://schemas.microsoft.com/office/drawing/2014/main" id="{A35906AA-F24F-4E93-939A-B99EDB373619}"/>
              </a:ext>
            </a:extLst>
          </p:cNvPr>
          <p:cNvSpPr txBox="1"/>
          <p:nvPr/>
        </p:nvSpPr>
        <p:spPr>
          <a:xfrm>
            <a:off x="1435095" y="5876908"/>
            <a:ext cx="1003381" cy="646331"/>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Aryan Circle Hand sign </a:t>
            </a:r>
          </a:p>
          <a:p>
            <a:pPr algn="ctr"/>
            <a:r>
              <a:rPr lang="en-US" sz="1200" dirty="0"/>
              <a:t>A &amp; C = 1 &amp; 3</a:t>
            </a:r>
          </a:p>
        </p:txBody>
      </p:sp>
      <p:sp>
        <p:nvSpPr>
          <p:cNvPr id="112" name="TextBox 111">
            <a:extLst>
              <a:ext uri="{FF2B5EF4-FFF2-40B4-BE49-F238E27FC236}">
                <a16:creationId xmlns:a16="http://schemas.microsoft.com/office/drawing/2014/main" id="{244048FA-CDFB-4017-A84C-8F7896904A28}"/>
              </a:ext>
            </a:extLst>
          </p:cNvPr>
          <p:cNvSpPr txBox="1"/>
          <p:nvPr/>
        </p:nvSpPr>
        <p:spPr>
          <a:xfrm>
            <a:off x="1331695" y="7297940"/>
            <a:ext cx="1177041" cy="1384995"/>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Aryan Nations Hand sign</a:t>
            </a:r>
            <a:endParaRPr lang="en-US" sz="1200" dirty="0"/>
          </a:p>
          <a:p>
            <a:pPr algn="ctr"/>
            <a:r>
              <a:rPr lang="en-US" sz="1200" dirty="0"/>
              <a:t>“Bolts up” hand into a pistol shape and pointing it upwards  </a:t>
            </a:r>
          </a:p>
        </p:txBody>
      </p:sp>
      <p:sp>
        <p:nvSpPr>
          <p:cNvPr id="113" name="TextBox 112">
            <a:extLst>
              <a:ext uri="{FF2B5EF4-FFF2-40B4-BE49-F238E27FC236}">
                <a16:creationId xmlns:a16="http://schemas.microsoft.com/office/drawing/2014/main" id="{022B22F5-C5D1-41D6-8A60-45B17305D1DF}"/>
              </a:ext>
            </a:extLst>
          </p:cNvPr>
          <p:cNvSpPr txBox="1"/>
          <p:nvPr/>
        </p:nvSpPr>
        <p:spPr>
          <a:xfrm>
            <a:off x="1331695" y="9100754"/>
            <a:ext cx="1162662" cy="830997"/>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European Kindred </a:t>
            </a:r>
          </a:p>
          <a:p>
            <a:pPr algn="ctr"/>
            <a:r>
              <a:rPr lang="en-US" sz="1200" b="1" dirty="0"/>
              <a:t>Hand sign </a:t>
            </a:r>
          </a:p>
          <a:p>
            <a:pPr algn="ctr"/>
            <a:r>
              <a:rPr lang="en-US" sz="1200" dirty="0"/>
              <a:t>E &amp; K  </a:t>
            </a:r>
          </a:p>
        </p:txBody>
      </p:sp>
      <p:sp>
        <p:nvSpPr>
          <p:cNvPr id="114" name="TextBox 113">
            <a:extLst>
              <a:ext uri="{FF2B5EF4-FFF2-40B4-BE49-F238E27FC236}">
                <a16:creationId xmlns:a16="http://schemas.microsoft.com/office/drawing/2014/main" id="{1DF33032-1205-4EDD-8EC5-18FF8ED73F00}"/>
              </a:ext>
            </a:extLst>
          </p:cNvPr>
          <p:cNvSpPr txBox="1"/>
          <p:nvPr/>
        </p:nvSpPr>
        <p:spPr>
          <a:xfrm>
            <a:off x="4160689" y="2693563"/>
            <a:ext cx="1096415" cy="830997"/>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Hitler Salute</a:t>
            </a:r>
          </a:p>
          <a:p>
            <a:pPr algn="ctr"/>
            <a:r>
              <a:rPr lang="en-US" sz="1200" b="1" dirty="0"/>
              <a:t>Hand sign</a:t>
            </a:r>
          </a:p>
          <a:p>
            <a:pPr algn="ctr"/>
            <a:r>
              <a:rPr lang="de-DE" sz="1200" dirty="0"/>
              <a:t>"Heil Hitler" or "Sieg Heil."</a:t>
            </a:r>
            <a:endParaRPr lang="en-US" sz="1000" dirty="0"/>
          </a:p>
        </p:txBody>
      </p:sp>
      <p:sp>
        <p:nvSpPr>
          <p:cNvPr id="115" name="TextBox 114">
            <a:extLst>
              <a:ext uri="{FF2B5EF4-FFF2-40B4-BE49-F238E27FC236}">
                <a16:creationId xmlns:a16="http://schemas.microsoft.com/office/drawing/2014/main" id="{E9FCB7B5-11D4-4D2E-A536-E4B2AB0F69E8}"/>
              </a:ext>
            </a:extLst>
          </p:cNvPr>
          <p:cNvSpPr txBox="1"/>
          <p:nvPr/>
        </p:nvSpPr>
        <p:spPr>
          <a:xfrm>
            <a:off x="4114800" y="4160701"/>
            <a:ext cx="1193045" cy="1200329"/>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Ku Klux Klan</a:t>
            </a:r>
          </a:p>
          <a:p>
            <a:pPr algn="ctr"/>
            <a:r>
              <a:rPr lang="en-US" sz="1200" b="1" dirty="0"/>
              <a:t>Hand sign</a:t>
            </a:r>
          </a:p>
          <a:p>
            <a:pPr algn="ctr"/>
            <a:r>
              <a:rPr lang="en-US" sz="1200" dirty="0"/>
              <a:t>angling the index and middle finger to look like a “K”</a:t>
            </a:r>
          </a:p>
        </p:txBody>
      </p:sp>
      <p:sp>
        <p:nvSpPr>
          <p:cNvPr id="116" name="TextBox 115">
            <a:extLst>
              <a:ext uri="{FF2B5EF4-FFF2-40B4-BE49-F238E27FC236}">
                <a16:creationId xmlns:a16="http://schemas.microsoft.com/office/drawing/2014/main" id="{0CC35A7C-0F0A-4C1C-B25C-9E594FE22234}"/>
              </a:ext>
            </a:extLst>
          </p:cNvPr>
          <p:cNvSpPr txBox="1"/>
          <p:nvPr/>
        </p:nvSpPr>
        <p:spPr>
          <a:xfrm>
            <a:off x="4127853" y="5809434"/>
            <a:ext cx="1147992" cy="1200329"/>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Okay </a:t>
            </a:r>
          </a:p>
          <a:p>
            <a:pPr algn="ctr"/>
            <a:r>
              <a:rPr lang="en-US" sz="1200" b="1" dirty="0"/>
              <a:t>Hand sign</a:t>
            </a:r>
          </a:p>
          <a:p>
            <a:pPr algn="ctr"/>
            <a:r>
              <a:rPr lang="en-US" sz="1200" dirty="0"/>
              <a:t>Used by many for the purpose of trolling liberals</a:t>
            </a:r>
          </a:p>
        </p:txBody>
      </p:sp>
      <p:sp>
        <p:nvSpPr>
          <p:cNvPr id="126" name="TextBox 125">
            <a:extLst>
              <a:ext uri="{FF2B5EF4-FFF2-40B4-BE49-F238E27FC236}">
                <a16:creationId xmlns:a16="http://schemas.microsoft.com/office/drawing/2014/main" id="{AB9B7C0C-30AB-4637-BE6E-44826DF79A74}"/>
              </a:ext>
            </a:extLst>
          </p:cNvPr>
          <p:cNvSpPr txBox="1"/>
          <p:nvPr/>
        </p:nvSpPr>
        <p:spPr>
          <a:xfrm>
            <a:off x="4197060" y="7387377"/>
            <a:ext cx="1122568" cy="1200329"/>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Peckerwood Hand sign</a:t>
            </a:r>
          </a:p>
          <a:p>
            <a:pPr algn="ctr"/>
            <a:r>
              <a:rPr lang="en-US" sz="1200" dirty="0"/>
              <a:t>Originally a racial epithet against whites, now WP </a:t>
            </a:r>
          </a:p>
        </p:txBody>
      </p:sp>
      <p:sp>
        <p:nvSpPr>
          <p:cNvPr id="128" name="TextBox 127">
            <a:extLst>
              <a:ext uri="{FF2B5EF4-FFF2-40B4-BE49-F238E27FC236}">
                <a16:creationId xmlns:a16="http://schemas.microsoft.com/office/drawing/2014/main" id="{FEA66266-9971-4283-83D4-34B29797F280}"/>
              </a:ext>
            </a:extLst>
          </p:cNvPr>
          <p:cNvSpPr txBox="1"/>
          <p:nvPr/>
        </p:nvSpPr>
        <p:spPr>
          <a:xfrm>
            <a:off x="3851910" y="8881210"/>
            <a:ext cx="1482088" cy="1431161"/>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Peckerwood </a:t>
            </a:r>
          </a:p>
          <a:p>
            <a:pPr algn="ctr"/>
            <a:r>
              <a:rPr lang="en-US" sz="1200" b="1" dirty="0"/>
              <a:t>Hand sign</a:t>
            </a:r>
          </a:p>
          <a:p>
            <a:pPr algn="ctr"/>
            <a:r>
              <a:rPr lang="en-US" sz="1050" dirty="0"/>
              <a:t>diamond-shaped swastika inside a larger Iron Cross. Inside the swastika are SS bolts; outside the Iron Cross are the numbers 23/16</a:t>
            </a:r>
          </a:p>
        </p:txBody>
      </p:sp>
      <p:sp>
        <p:nvSpPr>
          <p:cNvPr id="132" name="TextBox 131">
            <a:extLst>
              <a:ext uri="{FF2B5EF4-FFF2-40B4-BE49-F238E27FC236}">
                <a16:creationId xmlns:a16="http://schemas.microsoft.com/office/drawing/2014/main" id="{FD2D56A5-806B-46E7-BBE3-1F1E129B6408}"/>
              </a:ext>
            </a:extLst>
          </p:cNvPr>
          <p:cNvSpPr txBox="1"/>
          <p:nvPr/>
        </p:nvSpPr>
        <p:spPr>
          <a:xfrm>
            <a:off x="6767136" y="920423"/>
            <a:ext cx="1341469" cy="1569660"/>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Solid Wood Soldiers</a:t>
            </a:r>
          </a:p>
          <a:p>
            <a:pPr algn="ctr"/>
            <a:r>
              <a:rPr lang="en-US" sz="1200" b="1" dirty="0"/>
              <a:t>Hand sign</a:t>
            </a:r>
          </a:p>
          <a:p>
            <a:pPr algn="ctr"/>
            <a:r>
              <a:rPr lang="en-US" sz="1200" dirty="0"/>
              <a:t>  Initials SWS, with the two S’s (lightning bolts) and a bear claw and </a:t>
            </a:r>
          </a:p>
        </p:txBody>
      </p:sp>
      <p:sp>
        <p:nvSpPr>
          <p:cNvPr id="133" name="TextBox 132">
            <a:extLst>
              <a:ext uri="{FF2B5EF4-FFF2-40B4-BE49-F238E27FC236}">
                <a16:creationId xmlns:a16="http://schemas.microsoft.com/office/drawing/2014/main" id="{46D0EAD8-2F3F-4638-9835-9E744E271D67}"/>
              </a:ext>
            </a:extLst>
          </p:cNvPr>
          <p:cNvSpPr txBox="1"/>
          <p:nvPr/>
        </p:nvSpPr>
        <p:spPr>
          <a:xfrm>
            <a:off x="6907532" y="2619570"/>
            <a:ext cx="1152120" cy="1015663"/>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SS</a:t>
            </a:r>
          </a:p>
          <a:p>
            <a:pPr algn="ctr"/>
            <a:r>
              <a:rPr lang="en-US" sz="1200" b="1" dirty="0"/>
              <a:t>Hand sign</a:t>
            </a:r>
          </a:p>
          <a:p>
            <a:pPr algn="ctr"/>
            <a:r>
              <a:rPr lang="en-US" sz="1200" dirty="0"/>
              <a:t> hands to make a lightning bolt symbol</a:t>
            </a:r>
          </a:p>
        </p:txBody>
      </p:sp>
      <p:sp>
        <p:nvSpPr>
          <p:cNvPr id="134" name="TextBox 133">
            <a:extLst>
              <a:ext uri="{FF2B5EF4-FFF2-40B4-BE49-F238E27FC236}">
                <a16:creationId xmlns:a16="http://schemas.microsoft.com/office/drawing/2014/main" id="{C1FBC791-FEC9-4108-94F2-4833139A6A10}"/>
              </a:ext>
            </a:extLst>
          </p:cNvPr>
          <p:cNvSpPr txBox="1"/>
          <p:nvPr/>
        </p:nvSpPr>
        <p:spPr>
          <a:xfrm>
            <a:off x="6907532" y="4147246"/>
            <a:ext cx="1214598" cy="1200329"/>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Supreme White Alliance</a:t>
            </a:r>
          </a:p>
          <a:p>
            <a:pPr algn="ctr"/>
            <a:r>
              <a:rPr lang="en-US" sz="1200" b="1" dirty="0"/>
              <a:t>Hand sign</a:t>
            </a:r>
          </a:p>
          <a:p>
            <a:pPr algn="ctr"/>
            <a:r>
              <a:rPr lang="en-US" sz="1200" dirty="0"/>
              <a:t> Represent the number 43, SWA = 19+23+1</a:t>
            </a:r>
          </a:p>
        </p:txBody>
      </p:sp>
      <p:sp>
        <p:nvSpPr>
          <p:cNvPr id="150" name="TextBox 149">
            <a:extLst>
              <a:ext uri="{FF2B5EF4-FFF2-40B4-BE49-F238E27FC236}">
                <a16:creationId xmlns:a16="http://schemas.microsoft.com/office/drawing/2014/main" id="{BDDB8D76-E3C0-4AF0-9A1A-962E5EC8F782}"/>
              </a:ext>
            </a:extLst>
          </p:cNvPr>
          <p:cNvSpPr txBox="1"/>
          <p:nvPr/>
        </p:nvSpPr>
        <p:spPr>
          <a:xfrm>
            <a:off x="6878519" y="5737730"/>
            <a:ext cx="1248638" cy="1384995"/>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Vinlanders Social Club</a:t>
            </a:r>
          </a:p>
          <a:p>
            <a:pPr algn="ctr"/>
            <a:r>
              <a:rPr lang="en-US" sz="1200" b="1" dirty="0"/>
              <a:t>Hand sign</a:t>
            </a:r>
          </a:p>
          <a:p>
            <a:pPr algn="ctr"/>
            <a:r>
              <a:rPr lang="en-US" sz="1200" dirty="0"/>
              <a:t> holding up the first, second, and fourth fingers of one hand</a:t>
            </a:r>
          </a:p>
        </p:txBody>
      </p:sp>
      <p:sp>
        <p:nvSpPr>
          <p:cNvPr id="165" name="TextBox 164">
            <a:extLst>
              <a:ext uri="{FF2B5EF4-FFF2-40B4-BE49-F238E27FC236}">
                <a16:creationId xmlns:a16="http://schemas.microsoft.com/office/drawing/2014/main" id="{7934679B-96ED-42C8-BE74-838C24FF4CE0}"/>
              </a:ext>
            </a:extLst>
          </p:cNvPr>
          <p:cNvSpPr txBox="1"/>
          <p:nvPr/>
        </p:nvSpPr>
        <p:spPr>
          <a:xfrm>
            <a:off x="6956014" y="7404030"/>
            <a:ext cx="1096415" cy="1015663"/>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Volksfront Hand sign</a:t>
            </a:r>
          </a:p>
          <a:p>
            <a:pPr algn="ctr"/>
            <a:r>
              <a:rPr lang="en-US" sz="1200" dirty="0"/>
              <a:t> 1-handed V or 2-handed VF</a:t>
            </a:r>
          </a:p>
        </p:txBody>
      </p:sp>
      <p:sp>
        <p:nvSpPr>
          <p:cNvPr id="166" name="TextBox 165">
            <a:extLst>
              <a:ext uri="{FF2B5EF4-FFF2-40B4-BE49-F238E27FC236}">
                <a16:creationId xmlns:a16="http://schemas.microsoft.com/office/drawing/2014/main" id="{74ABAA4F-4BEF-4AB3-8B02-A2791AB00C08}"/>
              </a:ext>
            </a:extLst>
          </p:cNvPr>
          <p:cNvSpPr txBox="1"/>
          <p:nvPr/>
        </p:nvSpPr>
        <p:spPr>
          <a:xfrm>
            <a:off x="7001181" y="8981140"/>
            <a:ext cx="1096415" cy="830997"/>
          </a:xfrm>
          <a:prstGeom prst="rect">
            <a:avLst/>
          </a:prstGeom>
          <a:noFill/>
          <a:effectLst>
            <a:innerShdw blurRad="63500" dist="50800" dir="16200000">
              <a:prstClr val="black">
                <a:alpha val="50000"/>
              </a:prstClr>
            </a:innerShdw>
          </a:effectLst>
        </p:spPr>
        <p:txBody>
          <a:bodyPr wrap="square" rtlCol="0">
            <a:spAutoFit/>
          </a:bodyPr>
          <a:lstStyle/>
          <a:p>
            <a:pPr algn="ctr"/>
            <a:r>
              <a:rPr lang="en-US" sz="1200" b="1" dirty="0"/>
              <a:t>White Power</a:t>
            </a:r>
          </a:p>
          <a:p>
            <a:pPr algn="ctr"/>
            <a:r>
              <a:rPr lang="en-US" sz="1200" b="1" dirty="0"/>
              <a:t>Hand sign</a:t>
            </a:r>
          </a:p>
          <a:p>
            <a:pPr algn="ctr"/>
            <a:r>
              <a:rPr lang="en-US" sz="1200" dirty="0"/>
              <a:t> 2-handed W &amp; P.</a:t>
            </a:r>
          </a:p>
        </p:txBody>
      </p:sp>
      <p:sp>
        <p:nvSpPr>
          <p:cNvPr id="167" name="TextBox 166">
            <a:extLst>
              <a:ext uri="{FF2B5EF4-FFF2-40B4-BE49-F238E27FC236}">
                <a16:creationId xmlns:a16="http://schemas.microsoft.com/office/drawing/2014/main" id="{978635F8-8CAB-4DC8-A93B-1BB44CF70777}"/>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pic>
        <p:nvPicPr>
          <p:cNvPr id="2050" name="Picture 2" descr="Image result for acronym hate symbol">
            <a:extLst>
              <a:ext uri="{FF2B5EF4-FFF2-40B4-BE49-F238E27FC236}">
                <a16:creationId xmlns:a16="http://schemas.microsoft.com/office/drawing/2014/main" id="{85A4813A-A493-4F34-ABE8-4438E87233D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1487" r="19733"/>
          <a:stretch/>
        </p:blipFill>
        <p:spPr bwMode="auto">
          <a:xfrm>
            <a:off x="3055164" y="5864949"/>
            <a:ext cx="1119297" cy="1069916"/>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76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E61800-8E5C-4A5F-9895-F700FBC8455A}"/>
              </a:ext>
            </a:extLst>
          </p:cNvPr>
          <p:cNvSpPr/>
          <p:nvPr/>
        </p:nvSpPr>
        <p:spPr>
          <a:xfrm>
            <a:off x="-107470" y="0"/>
            <a:ext cx="833707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3EB4F587-780B-4D9D-B8B4-C60B650AF4DE}"/>
              </a:ext>
            </a:extLst>
          </p:cNvPr>
          <p:cNvSpPr/>
          <p:nvPr/>
        </p:nvSpPr>
        <p:spPr>
          <a:xfrm>
            <a:off x="5773651" y="7328590"/>
            <a:ext cx="2286000" cy="1371600"/>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6" name="Rectangle 155">
            <a:extLst>
              <a:ext uri="{FF2B5EF4-FFF2-40B4-BE49-F238E27FC236}">
                <a16:creationId xmlns:a16="http://schemas.microsoft.com/office/drawing/2014/main" id="{4CEC1411-76C6-4EE3-95E2-4E18F40778C8}"/>
              </a:ext>
            </a:extLst>
          </p:cNvPr>
          <p:cNvSpPr/>
          <p:nvPr/>
        </p:nvSpPr>
        <p:spPr>
          <a:xfrm>
            <a:off x="5773651" y="5723799"/>
            <a:ext cx="2286000" cy="1371600"/>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7" name="Rectangle 156">
            <a:extLst>
              <a:ext uri="{FF2B5EF4-FFF2-40B4-BE49-F238E27FC236}">
                <a16:creationId xmlns:a16="http://schemas.microsoft.com/office/drawing/2014/main" id="{537E55DD-3B2C-43CF-9F4C-7B10BDB34500}"/>
              </a:ext>
            </a:extLst>
          </p:cNvPr>
          <p:cNvSpPr/>
          <p:nvPr/>
        </p:nvSpPr>
        <p:spPr>
          <a:xfrm>
            <a:off x="5773651" y="4119008"/>
            <a:ext cx="2286000" cy="1371600"/>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8" name="Rectangle 157">
            <a:extLst>
              <a:ext uri="{FF2B5EF4-FFF2-40B4-BE49-F238E27FC236}">
                <a16:creationId xmlns:a16="http://schemas.microsoft.com/office/drawing/2014/main" id="{9AD9BC3B-21F6-4E40-86CF-A84415203330}"/>
              </a:ext>
            </a:extLst>
          </p:cNvPr>
          <p:cNvSpPr/>
          <p:nvPr/>
        </p:nvSpPr>
        <p:spPr>
          <a:xfrm>
            <a:off x="5773651" y="2479994"/>
            <a:ext cx="2286000" cy="1371600"/>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5773651" y="909933"/>
            <a:ext cx="2286000" cy="1371600"/>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2975411" y="5723799"/>
            <a:ext cx="2286000" cy="1371600"/>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2975411" y="4119008"/>
            <a:ext cx="2286000" cy="1371600"/>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2" name="Rectangle 161">
            <a:extLst>
              <a:ext uri="{FF2B5EF4-FFF2-40B4-BE49-F238E27FC236}">
                <a16:creationId xmlns:a16="http://schemas.microsoft.com/office/drawing/2014/main" id="{84A0D0ED-EEED-422F-8C9D-8A3F9B5950C5}"/>
              </a:ext>
            </a:extLst>
          </p:cNvPr>
          <p:cNvSpPr/>
          <p:nvPr/>
        </p:nvSpPr>
        <p:spPr>
          <a:xfrm>
            <a:off x="2971800" y="2479994"/>
            <a:ext cx="2286000" cy="1371600"/>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2975411" y="909933"/>
            <a:ext cx="2286000" cy="1371600"/>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7" name="Rectangle 146">
            <a:extLst>
              <a:ext uri="{FF2B5EF4-FFF2-40B4-BE49-F238E27FC236}">
                <a16:creationId xmlns:a16="http://schemas.microsoft.com/office/drawing/2014/main" id="{A6227795-99AB-4988-A8BD-90367928AB38}"/>
              </a:ext>
            </a:extLst>
          </p:cNvPr>
          <p:cNvSpPr/>
          <p:nvPr/>
        </p:nvSpPr>
        <p:spPr>
          <a:xfrm>
            <a:off x="5773651" y="8897876"/>
            <a:ext cx="2286000" cy="1371600"/>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0" name="Rectangle 139">
            <a:extLst>
              <a:ext uri="{FF2B5EF4-FFF2-40B4-BE49-F238E27FC236}">
                <a16:creationId xmlns:a16="http://schemas.microsoft.com/office/drawing/2014/main" id="{39228AD6-C04D-467B-97F0-77571AA5F6D3}"/>
              </a:ext>
            </a:extLst>
          </p:cNvPr>
          <p:cNvSpPr/>
          <p:nvPr/>
        </p:nvSpPr>
        <p:spPr>
          <a:xfrm>
            <a:off x="2975411" y="8897876"/>
            <a:ext cx="2286000" cy="1371600"/>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1" name="Rectangle 140">
            <a:extLst>
              <a:ext uri="{FF2B5EF4-FFF2-40B4-BE49-F238E27FC236}">
                <a16:creationId xmlns:a16="http://schemas.microsoft.com/office/drawing/2014/main" id="{8BE5A256-28C3-420C-8F5A-7D28EFAD418A}"/>
              </a:ext>
            </a:extLst>
          </p:cNvPr>
          <p:cNvSpPr/>
          <p:nvPr/>
        </p:nvSpPr>
        <p:spPr>
          <a:xfrm>
            <a:off x="177171" y="8897876"/>
            <a:ext cx="2286000" cy="1371600"/>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2975411" y="7328590"/>
            <a:ext cx="2286000" cy="1371600"/>
          </a:xfrm>
          <a:prstGeom prst="rect">
            <a:avLst/>
          </a:prstGeom>
          <a:solidFill>
            <a:srgbClr val="CC99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3" name="Rectangle 142">
            <a:extLst>
              <a:ext uri="{FF2B5EF4-FFF2-40B4-BE49-F238E27FC236}">
                <a16:creationId xmlns:a16="http://schemas.microsoft.com/office/drawing/2014/main" id="{BA86F17E-5F37-4DA7-9CE6-74D35A429748}"/>
              </a:ext>
            </a:extLst>
          </p:cNvPr>
          <p:cNvSpPr/>
          <p:nvPr/>
        </p:nvSpPr>
        <p:spPr>
          <a:xfrm>
            <a:off x="188695" y="7328590"/>
            <a:ext cx="2286000" cy="1371600"/>
          </a:xfrm>
          <a:prstGeom prst="rect">
            <a:avLst/>
          </a:prstGeom>
          <a:solidFill>
            <a:srgbClr val="6600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8" name="Rectangle 137">
            <a:extLst>
              <a:ext uri="{FF2B5EF4-FFF2-40B4-BE49-F238E27FC236}">
                <a16:creationId xmlns:a16="http://schemas.microsoft.com/office/drawing/2014/main" id="{B8A2043C-03CC-4B4C-9922-6ADBD76368E3}"/>
              </a:ext>
            </a:extLst>
          </p:cNvPr>
          <p:cNvSpPr/>
          <p:nvPr/>
        </p:nvSpPr>
        <p:spPr>
          <a:xfrm>
            <a:off x="177171" y="5723799"/>
            <a:ext cx="2286000" cy="1371600"/>
          </a:xfrm>
          <a:prstGeom prst="rect">
            <a:avLst/>
          </a:prstGeom>
          <a:solidFill>
            <a:srgbClr val="808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9" name="Rectangle 138">
            <a:extLst>
              <a:ext uri="{FF2B5EF4-FFF2-40B4-BE49-F238E27FC236}">
                <a16:creationId xmlns:a16="http://schemas.microsoft.com/office/drawing/2014/main" id="{CFE0327A-2B8D-4B69-AEE6-17C4AEACB37C}"/>
              </a:ext>
            </a:extLst>
          </p:cNvPr>
          <p:cNvSpPr/>
          <p:nvPr/>
        </p:nvSpPr>
        <p:spPr>
          <a:xfrm>
            <a:off x="177171" y="4119008"/>
            <a:ext cx="2286000" cy="1371600"/>
          </a:xfrm>
          <a:prstGeom prst="rect">
            <a:avLst/>
          </a:prstGeom>
          <a:solidFill>
            <a:srgbClr val="99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67072" y="2479994"/>
            <a:ext cx="2286000" cy="1371600"/>
          </a:xfrm>
          <a:prstGeom prst="rect">
            <a:avLst/>
          </a:prstGeom>
          <a:solidFill>
            <a:srgbClr val="6633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Rectangle 5">
            <a:extLst>
              <a:ext uri="{FF2B5EF4-FFF2-40B4-BE49-F238E27FC236}">
                <a16:creationId xmlns:a16="http://schemas.microsoft.com/office/drawing/2014/main" id="{5D63F466-72AB-47B0-A2B3-EA3F28AD9255}"/>
              </a:ext>
            </a:extLst>
          </p:cNvPr>
          <p:cNvSpPr/>
          <p:nvPr/>
        </p:nvSpPr>
        <p:spPr>
          <a:xfrm>
            <a:off x="177171" y="909933"/>
            <a:ext cx="2286000" cy="1371600"/>
          </a:xfrm>
          <a:prstGeom prst="rect">
            <a:avLst/>
          </a:prstGeom>
          <a:solidFill>
            <a:srgbClr val="996633"/>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 name="Rectangle 6">
            <a:extLst>
              <a:ext uri="{FF2B5EF4-FFF2-40B4-BE49-F238E27FC236}">
                <a16:creationId xmlns:a16="http://schemas.microsoft.com/office/drawing/2014/main" id="{5BD78037-49B9-42B9-BFFF-690C41B12829}"/>
              </a:ext>
            </a:extLst>
          </p:cNvPr>
          <p:cNvSpPr/>
          <p:nvPr/>
        </p:nvSpPr>
        <p:spPr>
          <a:xfrm>
            <a:off x="0" y="263602"/>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Hand Signs</a:t>
            </a:r>
          </a:p>
        </p:txBody>
      </p:sp>
      <p:sp>
        <p:nvSpPr>
          <p:cNvPr id="3" name="TextBox 2">
            <a:extLst>
              <a:ext uri="{FF2B5EF4-FFF2-40B4-BE49-F238E27FC236}">
                <a16:creationId xmlns:a16="http://schemas.microsoft.com/office/drawing/2014/main" id="{68D2324D-3FD3-4C0A-B5DE-0DC777677D12}"/>
              </a:ext>
            </a:extLst>
          </p:cNvPr>
          <p:cNvSpPr txBox="1"/>
          <p:nvPr/>
        </p:nvSpPr>
        <p:spPr>
          <a:xfrm>
            <a:off x="167072" y="895487"/>
            <a:ext cx="2296099" cy="1200329"/>
          </a:xfrm>
          <a:prstGeom prst="rect">
            <a:avLst/>
          </a:prstGeom>
          <a:noFill/>
        </p:spPr>
        <p:txBody>
          <a:bodyPr wrap="square" rtlCol="0">
            <a:spAutoFit/>
          </a:bodyPr>
          <a:lstStyle/>
          <a:p>
            <a:pPr algn="ctr"/>
            <a:r>
              <a:rPr lang="en-US" sz="1200" dirty="0">
                <a:solidFill>
                  <a:schemeClr val="bg1"/>
                </a:solidFill>
              </a:rPr>
              <a:t>White supremacists, primarily on the West Coast, may use a two-handed hand sign consisting of one hand showing or flashing two fingers and the other hand showing or flashing three fingers. </a:t>
            </a:r>
          </a:p>
        </p:txBody>
      </p:sp>
      <p:sp>
        <p:nvSpPr>
          <p:cNvPr id="108" name="TextBox 107">
            <a:extLst>
              <a:ext uri="{FF2B5EF4-FFF2-40B4-BE49-F238E27FC236}">
                <a16:creationId xmlns:a16="http://schemas.microsoft.com/office/drawing/2014/main" id="{27D4B3CD-829C-4F53-B836-77BC2417E1BA}"/>
              </a:ext>
            </a:extLst>
          </p:cNvPr>
          <p:cNvSpPr txBox="1"/>
          <p:nvPr/>
        </p:nvSpPr>
        <p:spPr>
          <a:xfrm>
            <a:off x="2988945" y="995568"/>
            <a:ext cx="2251710" cy="1200329"/>
          </a:xfrm>
          <a:prstGeom prst="rect">
            <a:avLst/>
          </a:prstGeom>
          <a:noFill/>
        </p:spPr>
        <p:txBody>
          <a:bodyPr wrap="square" rtlCol="0">
            <a:spAutoFit/>
          </a:bodyPr>
          <a:lstStyle/>
          <a:p>
            <a:pPr algn="ctr"/>
            <a:r>
              <a:rPr lang="en-US" sz="1200" dirty="0">
                <a:solidFill>
                  <a:schemeClr val="bg1"/>
                </a:solidFill>
              </a:rPr>
              <a:t>The hand sign of the Hammerskins, a racist skinhead group, consists of two crossed forearms emulating the "crossed hammers" of the Hammerskins logo.</a:t>
            </a:r>
          </a:p>
        </p:txBody>
      </p:sp>
      <p:sp>
        <p:nvSpPr>
          <p:cNvPr id="109" name="TextBox 108">
            <a:extLst>
              <a:ext uri="{FF2B5EF4-FFF2-40B4-BE49-F238E27FC236}">
                <a16:creationId xmlns:a16="http://schemas.microsoft.com/office/drawing/2014/main" id="{E984799C-176D-4557-8BF9-CD2578AA3B7F}"/>
              </a:ext>
            </a:extLst>
          </p:cNvPr>
          <p:cNvSpPr txBox="1"/>
          <p:nvPr/>
        </p:nvSpPr>
        <p:spPr>
          <a:xfrm>
            <a:off x="146059" y="2484563"/>
            <a:ext cx="2296099" cy="1384995"/>
          </a:xfrm>
          <a:prstGeom prst="rect">
            <a:avLst/>
          </a:prstGeom>
          <a:noFill/>
        </p:spPr>
        <p:txBody>
          <a:bodyPr wrap="square" rtlCol="0">
            <a:spAutoFit/>
          </a:bodyPr>
          <a:lstStyle/>
          <a:p>
            <a:pPr algn="ctr"/>
            <a:r>
              <a:rPr lang="en-US" sz="1200" dirty="0">
                <a:solidFill>
                  <a:schemeClr val="bg1"/>
                </a:solidFill>
              </a:rPr>
              <a:t>The number 88 is a symbolically important number for white supremacists (who use it as a numeric code for "Heil Hitler"), so occasionally a white supremacist will use a hand sign to display or flash the number 88.</a:t>
            </a:r>
          </a:p>
        </p:txBody>
      </p:sp>
      <p:sp>
        <p:nvSpPr>
          <p:cNvPr id="111" name="TextBox 110">
            <a:extLst>
              <a:ext uri="{FF2B5EF4-FFF2-40B4-BE49-F238E27FC236}">
                <a16:creationId xmlns:a16="http://schemas.microsoft.com/office/drawing/2014/main" id="{A35906AA-F24F-4E93-939A-B99EDB373619}"/>
              </a:ext>
            </a:extLst>
          </p:cNvPr>
          <p:cNvSpPr txBox="1"/>
          <p:nvPr/>
        </p:nvSpPr>
        <p:spPr>
          <a:xfrm>
            <a:off x="230746" y="5988278"/>
            <a:ext cx="2229782" cy="646331"/>
          </a:xfrm>
          <a:prstGeom prst="rect">
            <a:avLst/>
          </a:prstGeom>
          <a:noFill/>
        </p:spPr>
        <p:txBody>
          <a:bodyPr wrap="square" rtlCol="0">
            <a:spAutoFit/>
          </a:bodyPr>
          <a:lstStyle/>
          <a:p>
            <a:pPr algn="ctr"/>
            <a:r>
              <a:rPr lang="en-US" sz="1200" dirty="0">
                <a:solidFill>
                  <a:schemeClr val="bg1"/>
                </a:solidFill>
              </a:rPr>
              <a:t>The Aryan Circle is one of the largest white supremacist prison gangs in the US. </a:t>
            </a:r>
          </a:p>
        </p:txBody>
      </p:sp>
      <p:sp>
        <p:nvSpPr>
          <p:cNvPr id="112" name="TextBox 111">
            <a:extLst>
              <a:ext uri="{FF2B5EF4-FFF2-40B4-BE49-F238E27FC236}">
                <a16:creationId xmlns:a16="http://schemas.microsoft.com/office/drawing/2014/main" id="{244048FA-CDFB-4017-A84C-8F7896904A28}"/>
              </a:ext>
            </a:extLst>
          </p:cNvPr>
          <p:cNvSpPr txBox="1"/>
          <p:nvPr/>
        </p:nvSpPr>
        <p:spPr>
          <a:xfrm>
            <a:off x="254956" y="7527140"/>
            <a:ext cx="2248848" cy="1015663"/>
          </a:xfrm>
          <a:prstGeom prst="rect">
            <a:avLst/>
          </a:prstGeom>
          <a:noFill/>
        </p:spPr>
        <p:txBody>
          <a:bodyPr wrap="square" rtlCol="0">
            <a:spAutoFit/>
          </a:bodyPr>
          <a:lstStyle/>
          <a:p>
            <a:pPr algn="ctr"/>
            <a:r>
              <a:rPr lang="en-US" sz="1200" dirty="0">
                <a:solidFill>
                  <a:schemeClr val="bg1"/>
                </a:solidFill>
              </a:rPr>
              <a:t>The largest white supremacist prison gang in Tennessee is Aryan Nations (a different group than the neo-Nazi group of the same name).</a:t>
            </a:r>
          </a:p>
        </p:txBody>
      </p:sp>
      <p:sp>
        <p:nvSpPr>
          <p:cNvPr id="113" name="TextBox 112">
            <a:extLst>
              <a:ext uri="{FF2B5EF4-FFF2-40B4-BE49-F238E27FC236}">
                <a16:creationId xmlns:a16="http://schemas.microsoft.com/office/drawing/2014/main" id="{022B22F5-C5D1-41D6-8A60-45B17305D1DF}"/>
              </a:ext>
            </a:extLst>
          </p:cNvPr>
          <p:cNvSpPr txBox="1"/>
          <p:nvPr/>
        </p:nvSpPr>
        <p:spPr>
          <a:xfrm>
            <a:off x="375737" y="9104533"/>
            <a:ext cx="1980882" cy="830997"/>
          </a:xfrm>
          <a:prstGeom prst="rect">
            <a:avLst/>
          </a:prstGeom>
          <a:noFill/>
        </p:spPr>
        <p:txBody>
          <a:bodyPr wrap="square" rtlCol="0">
            <a:spAutoFit/>
          </a:bodyPr>
          <a:lstStyle/>
          <a:p>
            <a:pPr algn="ctr"/>
            <a:r>
              <a:rPr lang="en-US" sz="1200" dirty="0">
                <a:solidFill>
                  <a:schemeClr val="bg1"/>
                </a:solidFill>
              </a:rPr>
              <a:t>The European Kindred is a white supremacist prison gang based primarily in Oregon. </a:t>
            </a:r>
          </a:p>
        </p:txBody>
      </p:sp>
      <p:sp>
        <p:nvSpPr>
          <p:cNvPr id="114" name="TextBox 113">
            <a:extLst>
              <a:ext uri="{FF2B5EF4-FFF2-40B4-BE49-F238E27FC236}">
                <a16:creationId xmlns:a16="http://schemas.microsoft.com/office/drawing/2014/main" id="{1DF33032-1205-4EDD-8EC5-18FF8ED73F00}"/>
              </a:ext>
            </a:extLst>
          </p:cNvPr>
          <p:cNvSpPr txBox="1"/>
          <p:nvPr/>
        </p:nvSpPr>
        <p:spPr>
          <a:xfrm>
            <a:off x="2954040" y="2582758"/>
            <a:ext cx="2281693" cy="1200329"/>
          </a:xfrm>
          <a:prstGeom prst="rect">
            <a:avLst/>
          </a:prstGeom>
          <a:noFill/>
        </p:spPr>
        <p:txBody>
          <a:bodyPr wrap="square" rtlCol="0">
            <a:spAutoFit/>
          </a:bodyPr>
          <a:lstStyle/>
          <a:p>
            <a:pPr algn="ctr"/>
            <a:r>
              <a:rPr lang="en-US" sz="1200" dirty="0">
                <a:solidFill>
                  <a:schemeClr val="bg1"/>
                </a:solidFill>
              </a:rPr>
              <a:t>The Nazi salute debuted in Nazi Germany in the 1930s as a way to pay homage to Adolf Hitler. It consists of raising an outstretched right arm with the palm down. </a:t>
            </a:r>
          </a:p>
        </p:txBody>
      </p:sp>
      <p:sp>
        <p:nvSpPr>
          <p:cNvPr id="115" name="TextBox 114">
            <a:extLst>
              <a:ext uri="{FF2B5EF4-FFF2-40B4-BE49-F238E27FC236}">
                <a16:creationId xmlns:a16="http://schemas.microsoft.com/office/drawing/2014/main" id="{E9FCB7B5-11D4-4D2E-A536-E4B2AB0F69E8}"/>
              </a:ext>
            </a:extLst>
          </p:cNvPr>
          <p:cNvSpPr txBox="1"/>
          <p:nvPr/>
        </p:nvSpPr>
        <p:spPr>
          <a:xfrm>
            <a:off x="3082297" y="4202280"/>
            <a:ext cx="2153436" cy="1200329"/>
          </a:xfrm>
          <a:prstGeom prst="rect">
            <a:avLst/>
          </a:prstGeom>
          <a:noFill/>
        </p:spPr>
        <p:txBody>
          <a:bodyPr wrap="square" rtlCol="0">
            <a:spAutoFit/>
          </a:bodyPr>
          <a:lstStyle/>
          <a:p>
            <a:pPr algn="ctr"/>
            <a:r>
              <a:rPr lang="en-US" sz="1200" dirty="0">
                <a:solidFill>
                  <a:schemeClr val="bg1"/>
                </a:solidFill>
              </a:rPr>
              <a:t>Some Ku Klux Klan members use a hand sign that consists of angling the index and middle fingers out to the side in order to look vaguely like the letter "K."</a:t>
            </a:r>
          </a:p>
        </p:txBody>
      </p:sp>
      <p:sp>
        <p:nvSpPr>
          <p:cNvPr id="116" name="TextBox 115">
            <a:extLst>
              <a:ext uri="{FF2B5EF4-FFF2-40B4-BE49-F238E27FC236}">
                <a16:creationId xmlns:a16="http://schemas.microsoft.com/office/drawing/2014/main" id="{0CC35A7C-0F0A-4C1C-B25C-9E594FE22234}"/>
              </a:ext>
            </a:extLst>
          </p:cNvPr>
          <p:cNvSpPr txBox="1"/>
          <p:nvPr/>
        </p:nvSpPr>
        <p:spPr>
          <a:xfrm>
            <a:off x="2941459" y="5745909"/>
            <a:ext cx="2365005" cy="1384995"/>
          </a:xfrm>
          <a:prstGeom prst="rect">
            <a:avLst/>
          </a:prstGeom>
          <a:noFill/>
        </p:spPr>
        <p:txBody>
          <a:bodyPr wrap="square" rtlCol="0">
            <a:spAutoFit/>
          </a:bodyPr>
          <a:lstStyle/>
          <a:p>
            <a:pPr algn="ctr"/>
            <a:r>
              <a:rPr lang="en-US" sz="1200" dirty="0">
                <a:solidFill>
                  <a:schemeClr val="bg1"/>
                </a:solidFill>
              </a:rPr>
              <a:t>A common hand gesture used by many on the for the purpose of trolling liberals, the symbol eventually came to be used by actual white supremacists as well. Caution must be used in evaluating instances of this symbol's use.</a:t>
            </a:r>
          </a:p>
        </p:txBody>
      </p:sp>
      <p:sp>
        <p:nvSpPr>
          <p:cNvPr id="126" name="TextBox 125">
            <a:extLst>
              <a:ext uri="{FF2B5EF4-FFF2-40B4-BE49-F238E27FC236}">
                <a16:creationId xmlns:a16="http://schemas.microsoft.com/office/drawing/2014/main" id="{AB9B7C0C-30AB-4637-BE6E-44826DF79A74}"/>
              </a:ext>
            </a:extLst>
          </p:cNvPr>
          <p:cNvSpPr txBox="1"/>
          <p:nvPr/>
        </p:nvSpPr>
        <p:spPr>
          <a:xfrm>
            <a:off x="2954040" y="7343108"/>
            <a:ext cx="2365005" cy="1384995"/>
          </a:xfrm>
          <a:prstGeom prst="rect">
            <a:avLst/>
          </a:prstGeom>
          <a:noFill/>
        </p:spPr>
        <p:txBody>
          <a:bodyPr wrap="square" rtlCol="0">
            <a:spAutoFit/>
          </a:bodyPr>
          <a:lstStyle/>
          <a:p>
            <a:pPr algn="ctr"/>
            <a:r>
              <a:rPr lang="en-US" sz="1200" dirty="0">
                <a:solidFill>
                  <a:schemeClr val="bg1"/>
                </a:solidFill>
              </a:rPr>
              <a:t>The term "peckerwood" originated as a racial epithet directed at whites. It has been adopted by the white supremacist prison gang subculture, especially in southern and western states, to refer to itself.</a:t>
            </a:r>
          </a:p>
        </p:txBody>
      </p:sp>
      <p:sp>
        <p:nvSpPr>
          <p:cNvPr id="128" name="TextBox 127">
            <a:extLst>
              <a:ext uri="{FF2B5EF4-FFF2-40B4-BE49-F238E27FC236}">
                <a16:creationId xmlns:a16="http://schemas.microsoft.com/office/drawing/2014/main" id="{FEA66266-9971-4283-83D4-34B29797F280}"/>
              </a:ext>
            </a:extLst>
          </p:cNvPr>
          <p:cNvSpPr txBox="1"/>
          <p:nvPr/>
        </p:nvSpPr>
        <p:spPr>
          <a:xfrm>
            <a:off x="2970384" y="9104533"/>
            <a:ext cx="2281693" cy="830997"/>
          </a:xfrm>
          <a:prstGeom prst="rect">
            <a:avLst/>
          </a:prstGeom>
          <a:noFill/>
        </p:spPr>
        <p:txBody>
          <a:bodyPr wrap="square" rtlCol="0">
            <a:spAutoFit/>
          </a:bodyPr>
          <a:lstStyle/>
          <a:p>
            <a:pPr algn="ctr"/>
            <a:r>
              <a:rPr lang="en-US" sz="1200" dirty="0">
                <a:solidFill>
                  <a:schemeClr val="bg1"/>
                </a:solidFill>
              </a:rPr>
              <a:t>Peckerwood Midwest is a white supremacist gang based primarily in Missouri, active both in prisons and on the streets.</a:t>
            </a:r>
          </a:p>
        </p:txBody>
      </p:sp>
      <p:sp>
        <p:nvSpPr>
          <p:cNvPr id="132" name="TextBox 131">
            <a:extLst>
              <a:ext uri="{FF2B5EF4-FFF2-40B4-BE49-F238E27FC236}">
                <a16:creationId xmlns:a16="http://schemas.microsoft.com/office/drawing/2014/main" id="{FD2D56A5-806B-46E7-BBE3-1F1E129B6408}"/>
              </a:ext>
            </a:extLst>
          </p:cNvPr>
          <p:cNvSpPr txBox="1"/>
          <p:nvPr/>
        </p:nvSpPr>
        <p:spPr>
          <a:xfrm>
            <a:off x="5766431" y="883400"/>
            <a:ext cx="2354144" cy="1446550"/>
          </a:xfrm>
          <a:prstGeom prst="rect">
            <a:avLst/>
          </a:prstGeom>
          <a:noFill/>
        </p:spPr>
        <p:txBody>
          <a:bodyPr wrap="square" rtlCol="0">
            <a:spAutoFit/>
          </a:bodyPr>
          <a:lstStyle/>
          <a:p>
            <a:pPr algn="ctr"/>
            <a:r>
              <a:rPr lang="en-US" sz="1100" dirty="0">
                <a:solidFill>
                  <a:schemeClr val="bg1"/>
                </a:solidFill>
              </a:rPr>
              <a:t>The Solid Wood Soldiers are a Texas-based white supremacist prison gang. The tattoo consists of the initials SWS, with the two S's represented by lightning bolts. Above the initials appears the image of a bear claw, with the number 4 in the middle and sometimes the letters HCRL.</a:t>
            </a:r>
          </a:p>
        </p:txBody>
      </p:sp>
      <p:sp>
        <p:nvSpPr>
          <p:cNvPr id="133" name="TextBox 132">
            <a:extLst>
              <a:ext uri="{FF2B5EF4-FFF2-40B4-BE49-F238E27FC236}">
                <a16:creationId xmlns:a16="http://schemas.microsoft.com/office/drawing/2014/main" id="{46D0EAD8-2F3F-4638-9835-9E744E271D67}"/>
              </a:ext>
            </a:extLst>
          </p:cNvPr>
          <p:cNvSpPr txBox="1"/>
          <p:nvPr/>
        </p:nvSpPr>
        <p:spPr>
          <a:xfrm>
            <a:off x="5809401" y="2597364"/>
            <a:ext cx="2293223" cy="1107996"/>
          </a:xfrm>
          <a:prstGeom prst="rect">
            <a:avLst/>
          </a:prstGeom>
          <a:noFill/>
        </p:spPr>
        <p:txBody>
          <a:bodyPr wrap="square" rtlCol="0">
            <a:spAutoFit/>
          </a:bodyPr>
          <a:lstStyle/>
          <a:p>
            <a:pPr algn="ctr"/>
            <a:r>
              <a:rPr lang="en-US" sz="1100" dirty="0">
                <a:solidFill>
                  <a:schemeClr val="bg1"/>
                </a:solidFill>
              </a:rPr>
              <a:t>In the 2000s, white supremacists created a handsign intended to memorialize the Schutzstaffeln or SS of Nazi Germany, Hitler's secret police, political army, and concentration camp guards. </a:t>
            </a:r>
          </a:p>
        </p:txBody>
      </p:sp>
      <p:sp>
        <p:nvSpPr>
          <p:cNvPr id="134" name="TextBox 133">
            <a:extLst>
              <a:ext uri="{FF2B5EF4-FFF2-40B4-BE49-F238E27FC236}">
                <a16:creationId xmlns:a16="http://schemas.microsoft.com/office/drawing/2014/main" id="{C1FBC791-FEC9-4108-94F2-4833139A6A10}"/>
              </a:ext>
            </a:extLst>
          </p:cNvPr>
          <p:cNvSpPr txBox="1"/>
          <p:nvPr/>
        </p:nvSpPr>
        <p:spPr>
          <a:xfrm>
            <a:off x="5919267" y="4299081"/>
            <a:ext cx="2073489" cy="830997"/>
          </a:xfrm>
          <a:prstGeom prst="rect">
            <a:avLst/>
          </a:prstGeom>
          <a:noFill/>
        </p:spPr>
        <p:txBody>
          <a:bodyPr wrap="square" rtlCol="0">
            <a:spAutoFit/>
          </a:bodyPr>
          <a:lstStyle/>
          <a:p>
            <a:pPr algn="ctr"/>
            <a:r>
              <a:rPr lang="en-US" sz="1200" dirty="0">
                <a:solidFill>
                  <a:schemeClr val="bg1"/>
                </a:solidFill>
              </a:rPr>
              <a:t>The Supreme White Alliance was a hardcore racist skinhead gang based primarily in the Midwest. </a:t>
            </a:r>
          </a:p>
        </p:txBody>
      </p:sp>
      <p:sp>
        <p:nvSpPr>
          <p:cNvPr id="150" name="TextBox 149">
            <a:extLst>
              <a:ext uri="{FF2B5EF4-FFF2-40B4-BE49-F238E27FC236}">
                <a16:creationId xmlns:a16="http://schemas.microsoft.com/office/drawing/2014/main" id="{BDDB8D76-E3C0-4AF0-9A1A-962E5EC8F782}"/>
              </a:ext>
            </a:extLst>
          </p:cNvPr>
          <p:cNvSpPr txBox="1"/>
          <p:nvPr/>
        </p:nvSpPr>
        <p:spPr>
          <a:xfrm>
            <a:off x="5798446" y="5851562"/>
            <a:ext cx="2267677" cy="1015663"/>
          </a:xfrm>
          <a:prstGeom prst="rect">
            <a:avLst/>
          </a:prstGeom>
          <a:noFill/>
        </p:spPr>
        <p:txBody>
          <a:bodyPr wrap="square" rtlCol="0">
            <a:spAutoFit/>
          </a:bodyPr>
          <a:lstStyle/>
          <a:p>
            <a:pPr algn="ctr"/>
            <a:r>
              <a:rPr lang="en-US" sz="1200" dirty="0">
                <a:solidFill>
                  <a:schemeClr val="bg1"/>
                </a:solidFill>
              </a:rPr>
              <a:t>The hand sign used by the Vinlanders Social Club, a racist skinhead gang, consists of holding up the first, second, and fourth fingers of one hand.</a:t>
            </a:r>
            <a:endParaRPr lang="en-US" sz="1000" dirty="0">
              <a:solidFill>
                <a:schemeClr val="bg1"/>
              </a:solidFill>
            </a:endParaRPr>
          </a:p>
        </p:txBody>
      </p:sp>
      <p:sp>
        <p:nvSpPr>
          <p:cNvPr id="165" name="TextBox 164">
            <a:extLst>
              <a:ext uri="{FF2B5EF4-FFF2-40B4-BE49-F238E27FC236}">
                <a16:creationId xmlns:a16="http://schemas.microsoft.com/office/drawing/2014/main" id="{7934679B-96ED-42C8-BE74-838C24FF4CE0}"/>
              </a:ext>
            </a:extLst>
          </p:cNvPr>
          <p:cNvSpPr txBox="1"/>
          <p:nvPr/>
        </p:nvSpPr>
        <p:spPr>
          <a:xfrm>
            <a:off x="5723291" y="7328216"/>
            <a:ext cx="2354144" cy="1384995"/>
          </a:xfrm>
          <a:prstGeom prst="rect">
            <a:avLst/>
          </a:prstGeom>
          <a:noFill/>
        </p:spPr>
        <p:txBody>
          <a:bodyPr wrap="square" rtlCol="0">
            <a:spAutoFit/>
          </a:bodyPr>
          <a:lstStyle/>
          <a:p>
            <a:pPr algn="ctr"/>
            <a:r>
              <a:rPr lang="en-US" sz="1200" dirty="0">
                <a:solidFill>
                  <a:schemeClr val="bg1"/>
                </a:solidFill>
              </a:rPr>
              <a:t>Members of the white supremacist group Volksfront used several </a:t>
            </a:r>
            <a:r>
              <a:rPr lang="en-US" sz="1200" dirty="0" err="1">
                <a:solidFill>
                  <a:schemeClr val="bg1"/>
                </a:solidFill>
              </a:rPr>
              <a:t>handsigns</a:t>
            </a:r>
            <a:r>
              <a:rPr lang="en-US" sz="1200" dirty="0">
                <a:solidFill>
                  <a:schemeClr val="bg1"/>
                </a:solidFill>
              </a:rPr>
              <a:t> to represent their gang. A common one-handed sign features the fingers of the right hand divided into a "V" shape, often held over the chest.</a:t>
            </a:r>
            <a:endParaRPr lang="en-US" sz="1000" dirty="0">
              <a:solidFill>
                <a:schemeClr val="bg1"/>
              </a:solidFill>
            </a:endParaRPr>
          </a:p>
        </p:txBody>
      </p:sp>
      <p:sp>
        <p:nvSpPr>
          <p:cNvPr id="166" name="TextBox 165">
            <a:extLst>
              <a:ext uri="{FF2B5EF4-FFF2-40B4-BE49-F238E27FC236}">
                <a16:creationId xmlns:a16="http://schemas.microsoft.com/office/drawing/2014/main" id="{74ABAA4F-4BEF-4AB3-8B02-A2791AB00C08}"/>
              </a:ext>
            </a:extLst>
          </p:cNvPr>
          <p:cNvSpPr txBox="1"/>
          <p:nvPr/>
        </p:nvSpPr>
        <p:spPr>
          <a:xfrm>
            <a:off x="5812556" y="8886924"/>
            <a:ext cx="2208190" cy="1384995"/>
          </a:xfrm>
          <a:prstGeom prst="rect">
            <a:avLst/>
          </a:prstGeom>
          <a:noFill/>
        </p:spPr>
        <p:txBody>
          <a:bodyPr wrap="square" rtlCol="0">
            <a:spAutoFit/>
          </a:bodyPr>
          <a:lstStyle/>
          <a:p>
            <a:pPr algn="ctr"/>
            <a:r>
              <a:rPr lang="en-US" sz="1200" dirty="0">
                <a:solidFill>
                  <a:schemeClr val="bg1"/>
                </a:solidFill>
              </a:rPr>
              <a:t>Some white supremacists, particularly in California, may use a two-handed handsign in which one hand forms the letter "W" and the other hand forms the letter "P," to represent WP or "White Power."</a:t>
            </a:r>
            <a:endParaRPr lang="en-US" sz="1000" dirty="0">
              <a:solidFill>
                <a:schemeClr val="bg1"/>
              </a:solidFill>
            </a:endParaRPr>
          </a:p>
        </p:txBody>
      </p:sp>
      <p:sp>
        <p:nvSpPr>
          <p:cNvPr id="2" name="Rectangle 1">
            <a:extLst>
              <a:ext uri="{FF2B5EF4-FFF2-40B4-BE49-F238E27FC236}">
                <a16:creationId xmlns:a16="http://schemas.microsoft.com/office/drawing/2014/main" id="{12568457-2053-4383-906B-805FFC0DE4A0}"/>
              </a:ext>
            </a:extLst>
          </p:cNvPr>
          <p:cNvSpPr/>
          <p:nvPr/>
        </p:nvSpPr>
        <p:spPr>
          <a:xfrm>
            <a:off x="259888" y="4194782"/>
            <a:ext cx="2240795" cy="1200329"/>
          </a:xfrm>
          <a:prstGeom prst="rect">
            <a:avLst/>
          </a:prstGeom>
        </p:spPr>
        <p:txBody>
          <a:bodyPr wrap="square">
            <a:spAutoFit/>
          </a:bodyPr>
          <a:lstStyle/>
          <a:p>
            <a:r>
              <a:rPr lang="en-US" sz="1200" dirty="0">
                <a:solidFill>
                  <a:schemeClr val="bg1"/>
                </a:solidFill>
              </a:rPr>
              <a:t>The Aryan Brotherhood of Texas, a prison gang, uses a hand symbol consisting of a raised index finger and raised ring and little fingers, signifying the numbers 1 and 2. </a:t>
            </a:r>
          </a:p>
        </p:txBody>
      </p:sp>
      <p:sp>
        <p:nvSpPr>
          <p:cNvPr id="59" name="TextBox 58">
            <a:extLst>
              <a:ext uri="{FF2B5EF4-FFF2-40B4-BE49-F238E27FC236}">
                <a16:creationId xmlns:a16="http://schemas.microsoft.com/office/drawing/2014/main" id="{E3DFE1A3-748F-40A2-B03B-449DB6EB48C2}"/>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395708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1F396977-25F9-4348-8FC0-4C3A7D754227}"/>
              </a:ext>
            </a:extLst>
          </p:cNvPr>
          <p:cNvSpPr/>
          <p:nvPr/>
        </p:nvSpPr>
        <p:spPr>
          <a:xfrm>
            <a:off x="8517" y="-19811"/>
            <a:ext cx="8229600" cy="10515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BA86F17E-5F37-4DA7-9CE6-74D35A429748}"/>
              </a:ext>
            </a:extLst>
          </p:cNvPr>
          <p:cNvSpPr/>
          <p:nvPr/>
        </p:nvSpPr>
        <p:spPr>
          <a:xfrm>
            <a:off x="1903895" y="4035457"/>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0" name="Rectangle 69">
            <a:extLst>
              <a:ext uri="{FF2B5EF4-FFF2-40B4-BE49-F238E27FC236}">
                <a16:creationId xmlns:a16="http://schemas.microsoft.com/office/drawing/2014/main" id="{1FF93D5C-895F-4012-AC17-46E17397F9AD}"/>
              </a:ext>
            </a:extLst>
          </p:cNvPr>
          <p:cNvSpPr/>
          <p:nvPr/>
        </p:nvSpPr>
        <p:spPr>
          <a:xfrm>
            <a:off x="3456949" y="5595920"/>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1" name="Rectangle 70">
            <a:extLst>
              <a:ext uri="{FF2B5EF4-FFF2-40B4-BE49-F238E27FC236}">
                <a16:creationId xmlns:a16="http://schemas.microsoft.com/office/drawing/2014/main" id="{DC8178B2-AE04-45B1-826B-169464B6CE79}"/>
              </a:ext>
            </a:extLst>
          </p:cNvPr>
          <p:cNvSpPr/>
          <p:nvPr/>
        </p:nvSpPr>
        <p:spPr>
          <a:xfrm>
            <a:off x="5061663" y="900469"/>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2" name="Rectangle 71">
            <a:extLst>
              <a:ext uri="{FF2B5EF4-FFF2-40B4-BE49-F238E27FC236}">
                <a16:creationId xmlns:a16="http://schemas.microsoft.com/office/drawing/2014/main" id="{0FFA397F-BE53-4B6B-8CD4-A106D07AE6AC}"/>
              </a:ext>
            </a:extLst>
          </p:cNvPr>
          <p:cNvSpPr/>
          <p:nvPr/>
        </p:nvSpPr>
        <p:spPr>
          <a:xfrm>
            <a:off x="5061663" y="8752102"/>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Firm 22 </a:t>
            </a:r>
            <a:endParaRPr lang="en-US" sz="1200" dirty="0">
              <a:solidFill>
                <a:schemeClr val="bg1"/>
              </a:solidFill>
            </a:endParaRPr>
          </a:p>
        </p:txBody>
      </p:sp>
      <p:sp>
        <p:nvSpPr>
          <p:cNvPr id="73" name="Rectangle 72">
            <a:extLst>
              <a:ext uri="{FF2B5EF4-FFF2-40B4-BE49-F238E27FC236}">
                <a16:creationId xmlns:a16="http://schemas.microsoft.com/office/drawing/2014/main" id="{0D8C81E6-1671-4955-A3CD-D631F1CFE5C7}"/>
              </a:ext>
            </a:extLst>
          </p:cNvPr>
          <p:cNvSpPr/>
          <p:nvPr/>
        </p:nvSpPr>
        <p:spPr>
          <a:xfrm>
            <a:off x="6597139" y="7152084"/>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4" name="Rectangle 73">
            <a:extLst>
              <a:ext uri="{FF2B5EF4-FFF2-40B4-BE49-F238E27FC236}">
                <a16:creationId xmlns:a16="http://schemas.microsoft.com/office/drawing/2014/main" id="{22A30EB7-80F9-43BD-8C74-CFDD67B762E6}"/>
              </a:ext>
            </a:extLst>
          </p:cNvPr>
          <p:cNvSpPr/>
          <p:nvPr/>
        </p:nvSpPr>
        <p:spPr>
          <a:xfrm>
            <a:off x="6597139" y="5595920"/>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7" name="Rectangle 76">
            <a:extLst>
              <a:ext uri="{FF2B5EF4-FFF2-40B4-BE49-F238E27FC236}">
                <a16:creationId xmlns:a16="http://schemas.microsoft.com/office/drawing/2014/main" id="{8C9F4041-DFE4-4281-ADC6-6B77915EC7D2}"/>
              </a:ext>
            </a:extLst>
          </p:cNvPr>
          <p:cNvSpPr/>
          <p:nvPr/>
        </p:nvSpPr>
        <p:spPr>
          <a:xfrm>
            <a:off x="6597139" y="2505531"/>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7" name="Rectangle 156">
            <a:extLst>
              <a:ext uri="{FF2B5EF4-FFF2-40B4-BE49-F238E27FC236}">
                <a16:creationId xmlns:a16="http://schemas.microsoft.com/office/drawing/2014/main" id="{537E55DD-3B2C-43CF-9F4C-7B10BDB34500}"/>
              </a:ext>
            </a:extLst>
          </p:cNvPr>
          <p:cNvSpPr/>
          <p:nvPr/>
        </p:nvSpPr>
        <p:spPr>
          <a:xfrm>
            <a:off x="3473917" y="8752102"/>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8" name="Rectangle 157">
            <a:extLst>
              <a:ext uri="{FF2B5EF4-FFF2-40B4-BE49-F238E27FC236}">
                <a16:creationId xmlns:a16="http://schemas.microsoft.com/office/drawing/2014/main" id="{9AD9BC3B-21F6-4E40-86CF-A84415203330}"/>
              </a:ext>
            </a:extLst>
          </p:cNvPr>
          <p:cNvSpPr/>
          <p:nvPr/>
        </p:nvSpPr>
        <p:spPr>
          <a:xfrm>
            <a:off x="5032725" y="5595920"/>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59" name="Rectangle 158">
            <a:extLst>
              <a:ext uri="{FF2B5EF4-FFF2-40B4-BE49-F238E27FC236}">
                <a16:creationId xmlns:a16="http://schemas.microsoft.com/office/drawing/2014/main" id="{3F9BF092-D7FE-4257-908A-2ED1F4B9FB2D}"/>
              </a:ext>
            </a:extLst>
          </p:cNvPr>
          <p:cNvSpPr/>
          <p:nvPr/>
        </p:nvSpPr>
        <p:spPr>
          <a:xfrm>
            <a:off x="3473917" y="900469"/>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a:extLst>
              <a:ext uri="{FF2B5EF4-FFF2-40B4-BE49-F238E27FC236}">
                <a16:creationId xmlns:a16="http://schemas.microsoft.com/office/drawing/2014/main" id="{44EBE1CF-F1FF-4FEC-ADD3-30BF30097EE7}"/>
              </a:ext>
            </a:extLst>
          </p:cNvPr>
          <p:cNvSpPr/>
          <p:nvPr/>
        </p:nvSpPr>
        <p:spPr>
          <a:xfrm>
            <a:off x="5032725" y="4035457"/>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1" name="Rectangle 160">
            <a:extLst>
              <a:ext uri="{FF2B5EF4-FFF2-40B4-BE49-F238E27FC236}">
                <a16:creationId xmlns:a16="http://schemas.microsoft.com/office/drawing/2014/main" id="{D7CF37AA-B6B3-471D-AD2E-1267E64750D5}"/>
              </a:ext>
            </a:extLst>
          </p:cNvPr>
          <p:cNvSpPr/>
          <p:nvPr/>
        </p:nvSpPr>
        <p:spPr>
          <a:xfrm>
            <a:off x="6597139" y="900469"/>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2" name="Rectangle 161">
            <a:extLst>
              <a:ext uri="{FF2B5EF4-FFF2-40B4-BE49-F238E27FC236}">
                <a16:creationId xmlns:a16="http://schemas.microsoft.com/office/drawing/2014/main" id="{84A0D0ED-EEED-422F-8C9D-8A3F9B5950C5}"/>
              </a:ext>
            </a:extLst>
          </p:cNvPr>
          <p:cNvSpPr/>
          <p:nvPr/>
        </p:nvSpPr>
        <p:spPr>
          <a:xfrm>
            <a:off x="339480" y="5595920"/>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63" name="Rectangle 162">
            <a:extLst>
              <a:ext uri="{FF2B5EF4-FFF2-40B4-BE49-F238E27FC236}">
                <a16:creationId xmlns:a16="http://schemas.microsoft.com/office/drawing/2014/main" id="{780EB0D8-42D4-4F6F-B78C-7C684AA8CCA0}"/>
              </a:ext>
            </a:extLst>
          </p:cNvPr>
          <p:cNvSpPr/>
          <p:nvPr/>
        </p:nvSpPr>
        <p:spPr>
          <a:xfrm>
            <a:off x="1913541" y="900469"/>
            <a:ext cx="1332722" cy="1374754"/>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7" name="Rectangle 146">
            <a:extLst>
              <a:ext uri="{FF2B5EF4-FFF2-40B4-BE49-F238E27FC236}">
                <a16:creationId xmlns:a16="http://schemas.microsoft.com/office/drawing/2014/main" id="{A6227795-99AB-4988-A8BD-90367928AB38}"/>
              </a:ext>
            </a:extLst>
          </p:cNvPr>
          <p:cNvSpPr/>
          <p:nvPr/>
        </p:nvSpPr>
        <p:spPr>
          <a:xfrm>
            <a:off x="3468310" y="7152084"/>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1" name="Rectangle 140">
            <a:extLst>
              <a:ext uri="{FF2B5EF4-FFF2-40B4-BE49-F238E27FC236}">
                <a16:creationId xmlns:a16="http://schemas.microsoft.com/office/drawing/2014/main" id="{8BE5A256-28C3-420C-8F5A-7D28EFAD418A}"/>
              </a:ext>
            </a:extLst>
          </p:cNvPr>
          <p:cNvSpPr/>
          <p:nvPr/>
        </p:nvSpPr>
        <p:spPr>
          <a:xfrm>
            <a:off x="1903895" y="7152084"/>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42" name="Rectangle 141">
            <a:extLst>
              <a:ext uri="{FF2B5EF4-FFF2-40B4-BE49-F238E27FC236}">
                <a16:creationId xmlns:a16="http://schemas.microsoft.com/office/drawing/2014/main" id="{50ACDBC2-A331-4459-AD80-2A84F9577C24}"/>
              </a:ext>
            </a:extLst>
          </p:cNvPr>
          <p:cNvSpPr/>
          <p:nvPr/>
        </p:nvSpPr>
        <p:spPr>
          <a:xfrm>
            <a:off x="3449229" y="4035457"/>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8" name="Rectangle 137">
            <a:extLst>
              <a:ext uri="{FF2B5EF4-FFF2-40B4-BE49-F238E27FC236}">
                <a16:creationId xmlns:a16="http://schemas.microsoft.com/office/drawing/2014/main" id="{B8A2043C-03CC-4B4C-9922-6ADBD76368E3}"/>
              </a:ext>
            </a:extLst>
          </p:cNvPr>
          <p:cNvSpPr/>
          <p:nvPr/>
        </p:nvSpPr>
        <p:spPr>
          <a:xfrm>
            <a:off x="339480" y="8752102"/>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9" name="Rectangle 138">
            <a:extLst>
              <a:ext uri="{FF2B5EF4-FFF2-40B4-BE49-F238E27FC236}">
                <a16:creationId xmlns:a16="http://schemas.microsoft.com/office/drawing/2014/main" id="{CFE0327A-2B8D-4B69-AEE6-17C4AEACB37C}"/>
              </a:ext>
            </a:extLst>
          </p:cNvPr>
          <p:cNvSpPr/>
          <p:nvPr/>
        </p:nvSpPr>
        <p:spPr>
          <a:xfrm>
            <a:off x="1913541" y="8752102"/>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137" name="Rectangle 136">
            <a:extLst>
              <a:ext uri="{FF2B5EF4-FFF2-40B4-BE49-F238E27FC236}">
                <a16:creationId xmlns:a16="http://schemas.microsoft.com/office/drawing/2014/main" id="{386C9EBC-9B7B-42C3-98B0-08E94C39ECCE}"/>
              </a:ext>
            </a:extLst>
          </p:cNvPr>
          <p:cNvSpPr/>
          <p:nvPr/>
        </p:nvSpPr>
        <p:spPr>
          <a:xfrm>
            <a:off x="1913541" y="2505531"/>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Rectangle 5">
            <a:extLst>
              <a:ext uri="{FF2B5EF4-FFF2-40B4-BE49-F238E27FC236}">
                <a16:creationId xmlns:a16="http://schemas.microsoft.com/office/drawing/2014/main" id="{5D63F466-72AB-47B0-A2B3-EA3F28AD9255}"/>
              </a:ext>
            </a:extLst>
          </p:cNvPr>
          <p:cNvSpPr/>
          <p:nvPr/>
        </p:nvSpPr>
        <p:spPr>
          <a:xfrm>
            <a:off x="339480" y="900469"/>
            <a:ext cx="1332722" cy="1354122"/>
          </a:xfrm>
          <a:prstGeom prst="rect">
            <a:avLst/>
          </a:prstGeom>
          <a:solidFill>
            <a:srgbClr val="9966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BD78037-49B9-42B9-BFFF-690C41B12829}"/>
              </a:ext>
            </a:extLst>
          </p:cNvPr>
          <p:cNvSpPr/>
          <p:nvPr/>
        </p:nvSpPr>
        <p:spPr>
          <a:xfrm>
            <a:off x="-12571" y="224176"/>
            <a:ext cx="8229600" cy="646331"/>
          </a:xfrm>
          <a:prstGeom prst="rect">
            <a:avLst/>
          </a:prstGeom>
          <a:noFill/>
        </p:spPr>
        <p:txBody>
          <a:bodyPr wrap="squar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latin typeface="Berlin Sans FB Demi" panose="020E0802020502020306" pitchFamily="34" charset="0"/>
              </a:rPr>
              <a:t>Hate Symbology: LOGOs</a:t>
            </a:r>
          </a:p>
        </p:txBody>
      </p:sp>
      <p:sp>
        <p:nvSpPr>
          <p:cNvPr id="61" name="Rectangle 60">
            <a:extLst>
              <a:ext uri="{FF2B5EF4-FFF2-40B4-BE49-F238E27FC236}">
                <a16:creationId xmlns:a16="http://schemas.microsoft.com/office/drawing/2014/main" id="{1E87BB0B-F1E2-4D3E-867B-5512E987D053}"/>
              </a:ext>
            </a:extLst>
          </p:cNvPr>
          <p:cNvSpPr/>
          <p:nvPr/>
        </p:nvSpPr>
        <p:spPr>
          <a:xfrm>
            <a:off x="6597139" y="4035457"/>
            <a:ext cx="1332722" cy="1354122"/>
          </a:xfrm>
          <a:prstGeom prst="rect">
            <a:avLst/>
          </a:prstGeom>
          <a:solidFill>
            <a:srgbClr val="99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2" name="Rectangle 61">
            <a:extLst>
              <a:ext uri="{FF2B5EF4-FFF2-40B4-BE49-F238E27FC236}">
                <a16:creationId xmlns:a16="http://schemas.microsoft.com/office/drawing/2014/main" id="{11F89531-C9B0-4A24-92FF-756F31023038}"/>
              </a:ext>
            </a:extLst>
          </p:cNvPr>
          <p:cNvSpPr/>
          <p:nvPr/>
        </p:nvSpPr>
        <p:spPr>
          <a:xfrm>
            <a:off x="339480" y="4035457"/>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4" name="Rectangle 63">
            <a:extLst>
              <a:ext uri="{FF2B5EF4-FFF2-40B4-BE49-F238E27FC236}">
                <a16:creationId xmlns:a16="http://schemas.microsoft.com/office/drawing/2014/main" id="{A698982A-8A67-4582-B195-4786A7C4C458}"/>
              </a:ext>
            </a:extLst>
          </p:cNvPr>
          <p:cNvSpPr/>
          <p:nvPr/>
        </p:nvSpPr>
        <p:spPr>
          <a:xfrm>
            <a:off x="5061663" y="2505531"/>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5" name="Rectangle 64">
            <a:extLst>
              <a:ext uri="{FF2B5EF4-FFF2-40B4-BE49-F238E27FC236}">
                <a16:creationId xmlns:a16="http://schemas.microsoft.com/office/drawing/2014/main" id="{EDF6EF33-9DF1-45A0-9CF6-38FBC4E9399F}"/>
              </a:ext>
            </a:extLst>
          </p:cNvPr>
          <p:cNvSpPr/>
          <p:nvPr/>
        </p:nvSpPr>
        <p:spPr>
          <a:xfrm>
            <a:off x="3473917" y="2505531"/>
            <a:ext cx="1332722" cy="1354122"/>
          </a:xfrm>
          <a:prstGeom prst="rect">
            <a:avLst/>
          </a:prstGeom>
          <a:solidFill>
            <a:srgbClr val="660033"/>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6" name="Rectangle 65">
            <a:extLst>
              <a:ext uri="{FF2B5EF4-FFF2-40B4-BE49-F238E27FC236}">
                <a16:creationId xmlns:a16="http://schemas.microsoft.com/office/drawing/2014/main" id="{56B2FAD7-CA90-451F-9E05-EA282D150601}"/>
              </a:ext>
            </a:extLst>
          </p:cNvPr>
          <p:cNvSpPr/>
          <p:nvPr/>
        </p:nvSpPr>
        <p:spPr>
          <a:xfrm>
            <a:off x="339480" y="2505531"/>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7" name="Rectangle 66">
            <a:extLst>
              <a:ext uri="{FF2B5EF4-FFF2-40B4-BE49-F238E27FC236}">
                <a16:creationId xmlns:a16="http://schemas.microsoft.com/office/drawing/2014/main" id="{08A4485E-DFAA-40F5-B47C-12CA080EF094}"/>
              </a:ext>
            </a:extLst>
          </p:cNvPr>
          <p:cNvSpPr/>
          <p:nvPr/>
        </p:nvSpPr>
        <p:spPr>
          <a:xfrm>
            <a:off x="6597139" y="8752102"/>
            <a:ext cx="1332722" cy="1354122"/>
          </a:xfrm>
          <a:prstGeom prst="rect">
            <a:avLst/>
          </a:prstGeom>
          <a:solidFill>
            <a:srgbClr val="6633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9" name="Rectangle 68">
            <a:extLst>
              <a:ext uri="{FF2B5EF4-FFF2-40B4-BE49-F238E27FC236}">
                <a16:creationId xmlns:a16="http://schemas.microsoft.com/office/drawing/2014/main" id="{407FFBA7-0C1B-495D-8972-24D349AA00A2}"/>
              </a:ext>
            </a:extLst>
          </p:cNvPr>
          <p:cNvSpPr/>
          <p:nvPr/>
        </p:nvSpPr>
        <p:spPr>
          <a:xfrm>
            <a:off x="1903895" y="5595920"/>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8" name="Rectangle 77">
            <a:extLst>
              <a:ext uri="{FF2B5EF4-FFF2-40B4-BE49-F238E27FC236}">
                <a16:creationId xmlns:a16="http://schemas.microsoft.com/office/drawing/2014/main" id="{E039F1A7-2675-4E7F-AE70-00021D9A0B99}"/>
              </a:ext>
            </a:extLst>
          </p:cNvPr>
          <p:cNvSpPr/>
          <p:nvPr/>
        </p:nvSpPr>
        <p:spPr>
          <a:xfrm>
            <a:off x="339480" y="7152084"/>
            <a:ext cx="1332722" cy="1354122"/>
          </a:xfrm>
          <a:prstGeom prst="rect">
            <a:avLst/>
          </a:prstGeom>
          <a:solidFill>
            <a:srgbClr val="CC99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9" name="Rectangle 78">
            <a:extLst>
              <a:ext uri="{FF2B5EF4-FFF2-40B4-BE49-F238E27FC236}">
                <a16:creationId xmlns:a16="http://schemas.microsoft.com/office/drawing/2014/main" id="{6F09F5E3-80B4-4848-AB04-87C61B2A2104}"/>
              </a:ext>
            </a:extLst>
          </p:cNvPr>
          <p:cNvSpPr/>
          <p:nvPr/>
        </p:nvSpPr>
        <p:spPr>
          <a:xfrm>
            <a:off x="5032725" y="7152084"/>
            <a:ext cx="1332722" cy="1354122"/>
          </a:xfrm>
          <a:prstGeom prst="rect">
            <a:avLst/>
          </a:prstGeom>
          <a:solidFill>
            <a:srgbClr val="808000"/>
          </a:solidFill>
          <a:ln w="3175">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9" name="TextBox 8">
            <a:extLst>
              <a:ext uri="{FF2B5EF4-FFF2-40B4-BE49-F238E27FC236}">
                <a16:creationId xmlns:a16="http://schemas.microsoft.com/office/drawing/2014/main" id="{FE109C20-ADF3-4F92-8245-F7C026BAC0D7}"/>
              </a:ext>
            </a:extLst>
          </p:cNvPr>
          <p:cNvSpPr txBox="1"/>
          <p:nvPr/>
        </p:nvSpPr>
        <p:spPr>
          <a:xfrm>
            <a:off x="533515" y="1966491"/>
            <a:ext cx="826701" cy="276999"/>
          </a:xfrm>
          <a:prstGeom prst="rect">
            <a:avLst/>
          </a:prstGeom>
          <a:noFill/>
          <a:effectLst>
            <a:innerShdw blurRad="63500" dist="50800" dir="13500000">
              <a:prstClr val="black">
                <a:alpha val="50000"/>
              </a:prstClr>
            </a:innerShdw>
          </a:effectLst>
        </p:spPr>
        <p:txBody>
          <a:bodyPr wrap="none" rtlCol="0">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211 Crew</a:t>
            </a:r>
          </a:p>
        </p:txBody>
      </p:sp>
      <p:sp>
        <p:nvSpPr>
          <p:cNvPr id="26" name="Rectangle 25">
            <a:extLst>
              <a:ext uri="{FF2B5EF4-FFF2-40B4-BE49-F238E27FC236}">
                <a16:creationId xmlns:a16="http://schemas.microsoft.com/office/drawing/2014/main" id="{691DC385-14DD-42D0-B19A-B284F7868790}"/>
              </a:ext>
            </a:extLst>
          </p:cNvPr>
          <p:cNvSpPr/>
          <p:nvPr/>
        </p:nvSpPr>
        <p:spPr>
          <a:xfrm>
            <a:off x="1931487" y="1809121"/>
            <a:ext cx="1353410" cy="46166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Soldiers of Aryan Culture</a:t>
            </a:r>
            <a:endParaRPr lang="en-US" sz="12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Advanced White Society">
            <a:extLst>
              <a:ext uri="{FF2B5EF4-FFF2-40B4-BE49-F238E27FC236}">
                <a16:creationId xmlns:a16="http://schemas.microsoft.com/office/drawing/2014/main" id="{256B2781-CBA5-4916-930F-8014BC8F4F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333" l="9884" r="89535">
                        <a14:foregroundMark x1="57558" y1="84000" x2="57558" y2="84000"/>
                        <a14:foregroundMark x1="56977" y1="89333" x2="56977" y2="89333"/>
                        <a14:foregroundMark x1="45930" y1="92667" x2="45930" y2="92667"/>
                        <a14:foregroundMark x1="38953" y1="87333" x2="38953" y2="87333"/>
                        <a14:foregroundMark x1="37791" y1="83333" x2="37791" y2="83333"/>
                        <a14:foregroundMark x1="37791" y1="79333" x2="37791" y2="79333"/>
                        <a14:foregroundMark x1="53488" y1="70667" x2="53488" y2="70667"/>
                        <a14:foregroundMark x1="62209" y1="82667" x2="62209" y2="82667"/>
                        <a14:foregroundMark x1="61628" y1="80667" x2="61628" y2="80667"/>
                        <a14:foregroundMark x1="61628" y1="80000" x2="61628" y2="80000"/>
                        <a14:foregroundMark x1="61628" y1="78667" x2="61628" y2="78667"/>
                        <a14:foregroundMark x1="56977" y1="75333" x2="56977" y2="75333"/>
                        <a14:foregroundMark x1="61628" y1="88000" x2="61628" y2="88000"/>
                        <a14:foregroundMark x1="54070" y1="96667" x2="54070" y2="96667"/>
                        <a14:foregroundMark x1="49419" y1="97333" x2="49419" y2="97333"/>
                        <a14:foregroundMark x1="43605" y1="91333" x2="43605" y2="91333"/>
                        <a14:backgroundMark x1="37209" y1="48000" x2="37209" y2="48000"/>
                        <a14:backgroundMark x1="42442" y1="50000" x2="42442" y2="50000"/>
                        <a14:backgroundMark x1="56977" y1="44667" x2="56977" y2="44667"/>
                      </a14:backgroundRemoval>
                    </a14:imgEffect>
                  </a14:imgLayer>
                </a14:imgProps>
              </a:ext>
              <a:ext uri="{28A0092B-C50C-407E-A947-70E740481C1C}">
                <a14:useLocalDpi xmlns:a14="http://schemas.microsoft.com/office/drawing/2010/main" val="0"/>
              </a:ext>
            </a:extLst>
          </a:blip>
          <a:srcRect/>
          <a:stretch>
            <a:fillRect/>
          </a:stretch>
        </p:blipFill>
        <p:spPr bwMode="auto">
          <a:xfrm>
            <a:off x="3722580" y="925934"/>
            <a:ext cx="968715" cy="84481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B56D0582-BA0B-4864-95B1-B14462135EEB}"/>
              </a:ext>
            </a:extLst>
          </p:cNvPr>
          <p:cNvSpPr/>
          <p:nvPr/>
        </p:nvSpPr>
        <p:spPr>
          <a:xfrm>
            <a:off x="3487556" y="1809121"/>
            <a:ext cx="1353410" cy="461665"/>
          </a:xfrm>
          <a:prstGeom prst="rect">
            <a:avLst/>
          </a:prstGeom>
          <a:effectLst>
            <a:innerShdw blurRad="63500" dist="50800" dir="13500000">
              <a:prstClr val="black">
                <a:alpha val="50000"/>
              </a:prstClr>
            </a:innerShdw>
          </a:effectLst>
        </p:spPr>
        <p:txBody>
          <a:bodyPr wrap="square">
            <a:spAutoFit/>
          </a:bodyPr>
          <a:lstStyle/>
          <a:p>
            <a:pPr algn="ctr" fontAlgn="base"/>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Advanced White Society</a:t>
            </a:r>
            <a:endParaRPr lang="en-US" sz="12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F0617E07-76E8-48DD-9DA3-2DDA2F116C3B}"/>
              </a:ext>
            </a:extLst>
          </p:cNvPr>
          <p:cNvSpPr/>
          <p:nvPr/>
        </p:nvSpPr>
        <p:spPr>
          <a:xfrm>
            <a:off x="5030547" y="1809121"/>
            <a:ext cx="14114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Alabama Aryan Brotherhood</a:t>
            </a:r>
          </a:p>
        </p:txBody>
      </p:sp>
      <p:pic>
        <p:nvPicPr>
          <p:cNvPr id="29" name="Picture 28">
            <a:extLst>
              <a:ext uri="{FF2B5EF4-FFF2-40B4-BE49-F238E27FC236}">
                <a16:creationId xmlns:a16="http://schemas.microsoft.com/office/drawing/2014/main" id="{D2FC1828-8087-414D-ACA5-D58D188416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853971" y="904894"/>
            <a:ext cx="824274" cy="824274"/>
          </a:xfrm>
          <a:prstGeom prst="rect">
            <a:avLst/>
          </a:prstGeom>
          <a:effectLst>
            <a:innerShdw blurRad="63500" dist="50800" dir="13500000">
              <a:prstClr val="black">
                <a:alpha val="50000"/>
              </a:prstClr>
            </a:innerShdw>
          </a:effectLst>
        </p:spPr>
      </p:pic>
      <p:sp>
        <p:nvSpPr>
          <p:cNvPr id="30" name="Rectangle 29">
            <a:extLst>
              <a:ext uri="{FF2B5EF4-FFF2-40B4-BE49-F238E27FC236}">
                <a16:creationId xmlns:a16="http://schemas.microsoft.com/office/drawing/2014/main" id="{DFF350EA-FADE-475B-81D4-970A14896B78}"/>
              </a:ext>
            </a:extLst>
          </p:cNvPr>
          <p:cNvSpPr/>
          <p:nvPr/>
        </p:nvSpPr>
        <p:spPr>
          <a:xfrm>
            <a:off x="6644765" y="1781825"/>
            <a:ext cx="1150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The American Front</a:t>
            </a:r>
          </a:p>
        </p:txBody>
      </p:sp>
      <p:pic>
        <p:nvPicPr>
          <p:cNvPr id="31" name="Picture 30">
            <a:extLst>
              <a:ext uri="{FF2B5EF4-FFF2-40B4-BE49-F238E27FC236}">
                <a16:creationId xmlns:a16="http://schemas.microsoft.com/office/drawing/2014/main" id="{CD01FE5E-5114-471F-8B60-9D3E004598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67" b="95333" l="4478" r="94030">
                        <a14:foregroundMark x1="64925" y1="14667" x2="38806" y2="16667"/>
                        <a14:foregroundMark x1="77612" y1="16667" x2="14179" y2="6667"/>
                        <a14:foregroundMark x1="91791" y1="10667" x2="91791" y2="10667"/>
                        <a14:foregroundMark x1="82836" y1="6667" x2="82836" y2="6667"/>
                        <a14:foregroundMark x1="70149" y1="8000" x2="70149" y2="8000"/>
                        <a14:foregroundMark x1="70149" y1="8000" x2="70149" y2="8000"/>
                        <a14:foregroundMark x1="70149" y1="6667" x2="70149" y2="6667"/>
                        <a14:foregroundMark x1="55224" y1="4667" x2="55224" y2="4667"/>
                        <a14:foregroundMark x1="44776" y1="5333" x2="44776" y2="5333"/>
                        <a14:foregroundMark x1="28358" y1="6000" x2="28358" y2="6000"/>
                        <a14:foregroundMark x1="4478" y1="6000" x2="4478" y2="6000"/>
                        <a14:foregroundMark x1="94776" y1="6000" x2="94776" y2="6000"/>
                        <a14:foregroundMark x1="57463" y1="92000" x2="57463" y2="92000"/>
                        <a14:foregroundMark x1="50000" y1="95333" x2="50000" y2="95333"/>
                      </a14:backgroundRemoval>
                    </a14:imgEffect>
                  </a14:imgLayer>
                </a14:imgProps>
              </a:ext>
            </a:extLst>
          </a:blip>
          <a:stretch>
            <a:fillRect/>
          </a:stretch>
        </p:blipFill>
        <p:spPr>
          <a:xfrm>
            <a:off x="661718" y="2586145"/>
            <a:ext cx="772913" cy="865201"/>
          </a:xfrm>
          <a:prstGeom prst="rect">
            <a:avLst/>
          </a:prstGeom>
          <a:effectLst>
            <a:innerShdw blurRad="63500" dist="50800" dir="13500000">
              <a:prstClr val="black">
                <a:alpha val="50000"/>
              </a:prstClr>
            </a:innerShdw>
          </a:effectLst>
        </p:spPr>
      </p:pic>
      <p:sp>
        <p:nvSpPr>
          <p:cNvPr id="32" name="Rectangle 31">
            <a:extLst>
              <a:ext uri="{FF2B5EF4-FFF2-40B4-BE49-F238E27FC236}">
                <a16:creationId xmlns:a16="http://schemas.microsoft.com/office/drawing/2014/main" id="{ACA808DF-D023-45C5-9E5F-E52E23702724}"/>
              </a:ext>
            </a:extLst>
          </p:cNvPr>
          <p:cNvSpPr/>
          <p:nvPr/>
        </p:nvSpPr>
        <p:spPr>
          <a:xfrm>
            <a:off x="333252" y="3425204"/>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American Identity </a:t>
            </a:r>
          </a:p>
          <a:p>
            <a:pPr algn="ctr"/>
            <a:r>
              <a:rPr lang="en-US" sz="1200" dirty="0">
                <a:solidFill>
                  <a:schemeClr val="bg1"/>
                </a:solidFill>
              </a:rPr>
              <a:t>Movement</a:t>
            </a:r>
          </a:p>
        </p:txBody>
      </p:sp>
      <p:sp>
        <p:nvSpPr>
          <p:cNvPr id="33" name="Rectangle 32">
            <a:extLst>
              <a:ext uri="{FF2B5EF4-FFF2-40B4-BE49-F238E27FC236}">
                <a16:creationId xmlns:a16="http://schemas.microsoft.com/office/drawing/2014/main" id="{FC7F26E9-497A-41B0-B8D2-3F987D2DDC50}"/>
              </a:ext>
            </a:extLst>
          </p:cNvPr>
          <p:cNvSpPr/>
          <p:nvPr/>
        </p:nvSpPr>
        <p:spPr>
          <a:xfrm>
            <a:off x="1868993" y="3289875"/>
            <a:ext cx="1377268" cy="646331"/>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Aryan Brotherhood of Texas</a:t>
            </a:r>
          </a:p>
        </p:txBody>
      </p:sp>
      <p:sp>
        <p:nvSpPr>
          <p:cNvPr id="34" name="Rectangle 33">
            <a:extLst>
              <a:ext uri="{FF2B5EF4-FFF2-40B4-BE49-F238E27FC236}">
                <a16:creationId xmlns:a16="http://schemas.microsoft.com/office/drawing/2014/main" id="{77FBCF57-7C92-4BA1-BCFD-74176B07DE6A}"/>
              </a:ext>
            </a:extLst>
          </p:cNvPr>
          <p:cNvSpPr/>
          <p:nvPr/>
        </p:nvSpPr>
        <p:spPr>
          <a:xfrm>
            <a:off x="3520324" y="3546946"/>
            <a:ext cx="1319144"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latin typeface="roboto-slab"/>
              </a:rPr>
              <a:t>The Aryan Circle</a:t>
            </a:r>
            <a:endParaRPr lang="en-US" sz="1200" dirty="0">
              <a:solidFill>
                <a:schemeClr val="bg1"/>
              </a:solidFill>
            </a:endParaRPr>
          </a:p>
        </p:txBody>
      </p:sp>
      <p:sp>
        <p:nvSpPr>
          <p:cNvPr id="98" name="Rectangle 97">
            <a:extLst>
              <a:ext uri="{FF2B5EF4-FFF2-40B4-BE49-F238E27FC236}">
                <a16:creationId xmlns:a16="http://schemas.microsoft.com/office/drawing/2014/main" id="{D3D05888-4BFA-46F3-A6DF-6EA5CF164E02}"/>
              </a:ext>
            </a:extLst>
          </p:cNvPr>
          <p:cNvSpPr/>
          <p:nvPr/>
        </p:nvSpPr>
        <p:spPr>
          <a:xfrm>
            <a:off x="5053875" y="3225555"/>
            <a:ext cx="1353664" cy="646331"/>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The </a:t>
            </a:r>
            <a:r>
              <a:rPr lang="en-US" sz="1200" dirty="0">
                <a:solidFill>
                  <a:schemeClr val="bg1"/>
                </a:solidFill>
              </a:rPr>
              <a:t>Aryan Cowboy Brotherhood</a:t>
            </a:r>
          </a:p>
        </p:txBody>
      </p:sp>
      <p:sp>
        <p:nvSpPr>
          <p:cNvPr id="99" name="Rectangle 98">
            <a:extLst>
              <a:ext uri="{FF2B5EF4-FFF2-40B4-BE49-F238E27FC236}">
                <a16:creationId xmlns:a16="http://schemas.microsoft.com/office/drawing/2014/main" id="{E72B69B4-7F3C-4210-ACE0-71A8AB56B813}"/>
              </a:ext>
            </a:extLst>
          </p:cNvPr>
          <p:cNvSpPr/>
          <p:nvPr/>
        </p:nvSpPr>
        <p:spPr>
          <a:xfrm>
            <a:off x="6608354" y="3436034"/>
            <a:ext cx="1321507"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The Aryan Knights</a:t>
            </a:r>
            <a:endParaRPr lang="en-US" sz="1200" dirty="0">
              <a:solidFill>
                <a:schemeClr val="bg1"/>
              </a:solidFill>
            </a:endParaRPr>
          </a:p>
        </p:txBody>
      </p:sp>
      <p:pic>
        <p:nvPicPr>
          <p:cNvPr id="35" name="Picture 34">
            <a:extLst>
              <a:ext uri="{FF2B5EF4-FFF2-40B4-BE49-F238E27FC236}">
                <a16:creationId xmlns:a16="http://schemas.microsoft.com/office/drawing/2014/main" id="{59D20267-D2CC-4C30-9508-6EB302B6C84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67" b="94667" l="4730" r="94595">
                        <a14:foregroundMark x1="56757" y1="45333" x2="56757" y2="45333"/>
                        <a14:foregroundMark x1="56081" y1="41333" x2="62838" y2="55333"/>
                        <a14:foregroundMark x1="31081" y1="78667" x2="31081" y2="78667"/>
                        <a14:foregroundMark x1="20270" y1="67333" x2="20270" y2="67333"/>
                        <a14:foregroundMark x1="28378" y1="37333" x2="28378" y2="37333"/>
                        <a14:foregroundMark x1="9459" y1="41333" x2="9459" y2="41333"/>
                        <a14:foregroundMark x1="4730" y1="47333" x2="4730" y2="47333"/>
                        <a14:foregroundMark x1="23649" y1="31333" x2="23649" y2="31333"/>
                        <a14:foregroundMark x1="48649" y1="54667" x2="48649" y2="54667"/>
                        <a14:foregroundMark x1="45946" y1="9333" x2="45946" y2="9333"/>
                        <a14:foregroundMark x1="51351" y1="4667" x2="51351" y2="4667"/>
                        <a14:foregroundMark x1="70270" y1="28000" x2="70270" y2="28000"/>
                        <a14:foregroundMark x1="93243" y1="46667" x2="93243" y2="46667"/>
                        <a14:foregroundMark x1="94595" y1="51333" x2="94595" y2="51333"/>
                        <a14:foregroundMark x1="89189" y1="56667" x2="89189" y2="56667"/>
                        <a14:foregroundMark x1="79730" y1="66667" x2="79730" y2="66667"/>
                        <a14:foregroundMark x1="68919" y1="78000" x2="68919" y2="78000"/>
                        <a14:foregroundMark x1="56081" y1="90667" x2="56081" y2="90667"/>
                        <a14:foregroundMark x1="45946" y1="93333" x2="45946" y2="93333"/>
                        <a14:foregroundMark x1="50676" y1="94667" x2="50676" y2="94667"/>
                        <a14:foregroundMark x1="65541" y1="71333" x2="65541" y2="71333"/>
                        <a14:foregroundMark x1="51351" y1="56000" x2="51351" y2="56000"/>
                      </a14:backgroundRemoval>
                    </a14:imgEffect>
                  </a14:imgLayer>
                </a14:imgProps>
              </a:ext>
            </a:extLst>
          </a:blip>
          <a:stretch>
            <a:fillRect/>
          </a:stretch>
        </p:blipFill>
        <p:spPr>
          <a:xfrm>
            <a:off x="3745178" y="2586145"/>
            <a:ext cx="738332" cy="748309"/>
          </a:xfrm>
          <a:prstGeom prst="rect">
            <a:avLst/>
          </a:prstGeom>
          <a:effectLst>
            <a:innerShdw blurRad="63500" dist="50800" dir="13500000">
              <a:prstClr val="black">
                <a:alpha val="50000"/>
              </a:prstClr>
            </a:innerShdw>
          </a:effectLst>
        </p:spPr>
      </p:pic>
      <p:pic>
        <p:nvPicPr>
          <p:cNvPr id="36" name="Picture 35">
            <a:extLst>
              <a:ext uri="{FF2B5EF4-FFF2-40B4-BE49-F238E27FC236}">
                <a16:creationId xmlns:a16="http://schemas.microsoft.com/office/drawing/2014/main" id="{E402DD60-C091-4870-B754-F21DE841454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667" b="90000" l="4386" r="95614">
                        <a14:foregroundMark x1="21053" y1="16000" x2="65789" y2="12000"/>
                        <a14:foregroundMark x1="65789" y1="12000" x2="73684" y2="13333"/>
                        <a14:foregroundMark x1="89474" y1="24667" x2="90351" y2="20000"/>
                        <a14:foregroundMark x1="6140" y1="19333" x2="6140" y2="19333"/>
                        <a14:foregroundMark x1="96491" y1="18000" x2="96491" y2="18000"/>
                        <a14:foregroundMark x1="15789" y1="75333" x2="63158" y2="82667"/>
                        <a14:foregroundMark x1="63158" y1="82667" x2="86842" y2="76667"/>
                        <a14:foregroundMark x1="52632" y1="8667" x2="52632" y2="8667"/>
                      </a14:backgroundRemoval>
                    </a14:imgEffect>
                  </a14:imgLayer>
                </a14:imgProps>
              </a:ext>
            </a:extLst>
          </a:blip>
          <a:stretch>
            <a:fillRect/>
          </a:stretch>
        </p:blipFill>
        <p:spPr>
          <a:xfrm>
            <a:off x="5451099" y="2514469"/>
            <a:ext cx="606823" cy="798451"/>
          </a:xfrm>
          <a:prstGeom prst="rect">
            <a:avLst/>
          </a:prstGeom>
          <a:effectLst>
            <a:innerShdw blurRad="63500" dist="50800" dir="13500000">
              <a:prstClr val="black">
                <a:alpha val="50000"/>
              </a:prstClr>
            </a:innerShdw>
          </a:effectLst>
        </p:spPr>
      </p:pic>
      <p:pic>
        <p:nvPicPr>
          <p:cNvPr id="4102" name="Picture 6" descr="Aryan Knights">
            <a:extLst>
              <a:ext uri="{FF2B5EF4-FFF2-40B4-BE49-F238E27FC236}">
                <a16:creationId xmlns:a16="http://schemas.microsoft.com/office/drawing/2014/main" id="{587184CB-83F1-4F20-BA09-39105643E94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0" b="88288" l="3788" r="94697">
                        <a14:foregroundMark x1="28030" y1="31532" x2="28030" y2="31532"/>
                        <a14:foregroundMark x1="68182" y1="24324" x2="68182" y2="24324"/>
                        <a14:foregroundMark x1="89394" y1="27928" x2="89394" y2="27928"/>
                        <a14:foregroundMark x1="94697" y1="26126" x2="94697" y2="26126"/>
                        <a14:foregroundMark x1="3788" y1="73874" x2="3788" y2="73874"/>
                        <a14:backgroundMark x1="68939" y1="23423" x2="68939" y2="23423"/>
                        <a14:backgroundMark x1="65909" y1="32432" x2="65909" y2="32432"/>
                        <a14:backgroundMark x1="96212" y1="26126" x2="96212" y2="26126"/>
                      </a14:backgroundRemoval>
                    </a14:imgEffect>
                  </a14:imgLayer>
                </a14:imgProps>
              </a:ext>
              <a:ext uri="{28A0092B-C50C-407E-A947-70E740481C1C}">
                <a14:useLocalDpi xmlns:a14="http://schemas.microsoft.com/office/drawing/2010/main" val="0"/>
              </a:ext>
            </a:extLst>
          </a:blip>
          <a:srcRect/>
          <a:stretch>
            <a:fillRect/>
          </a:stretch>
        </p:blipFill>
        <p:spPr bwMode="auto">
          <a:xfrm>
            <a:off x="6748087" y="2586145"/>
            <a:ext cx="1047249" cy="88064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04" name="Picture 8" descr="Aryan Nations">
            <a:extLst>
              <a:ext uri="{FF2B5EF4-FFF2-40B4-BE49-F238E27FC236}">
                <a16:creationId xmlns:a16="http://schemas.microsoft.com/office/drawing/2014/main" id="{0F773E0C-CBCE-43CB-B619-68053A9DB7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5367" y="4160296"/>
            <a:ext cx="704850" cy="714375"/>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F3399225-A450-43D6-8F2F-F2853A1448BE}"/>
              </a:ext>
            </a:extLst>
          </p:cNvPr>
          <p:cNvSpPr/>
          <p:nvPr/>
        </p:nvSpPr>
        <p:spPr>
          <a:xfrm>
            <a:off x="352138" y="5084818"/>
            <a:ext cx="1300356"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Aryan Nations </a:t>
            </a:r>
            <a:endParaRPr lang="en-US" sz="1200" dirty="0">
              <a:solidFill>
                <a:schemeClr val="bg1"/>
              </a:solidFill>
            </a:endParaRPr>
          </a:p>
        </p:txBody>
      </p:sp>
      <p:pic>
        <p:nvPicPr>
          <p:cNvPr id="4108" name="Picture 12" descr="Aryan Renaissance Society">
            <a:extLst>
              <a:ext uri="{FF2B5EF4-FFF2-40B4-BE49-F238E27FC236}">
                <a16:creationId xmlns:a16="http://schemas.microsoft.com/office/drawing/2014/main" id="{DAD7417C-1A20-4D72-90FD-F5602D9BF7F3}"/>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000" b="96667" l="3165" r="95570">
                        <a14:foregroundMark x1="8861" y1="38000" x2="8861" y2="38000"/>
                        <a14:foregroundMark x1="6962" y1="34667" x2="6962" y2="34667"/>
                        <a14:foregroundMark x1="4430" y1="46000" x2="4430" y2="46000"/>
                        <a14:foregroundMark x1="32278" y1="8000" x2="32278" y2="8000"/>
                        <a14:foregroundMark x1="37342" y1="4000" x2="37342" y2="4000"/>
                        <a14:foregroundMark x1="93671" y1="35333" x2="93671" y2="35333"/>
                        <a14:foregroundMark x1="61392" y1="90667" x2="61392" y2="90667"/>
                        <a14:foregroundMark x1="51899" y1="96667" x2="51899" y2="96667"/>
                        <a14:foregroundMark x1="54430" y1="68000" x2="62658" y2="54667"/>
                        <a14:foregroundMark x1="56962" y1="49333" x2="56962" y2="56667"/>
                        <a14:foregroundMark x1="51266" y1="51333" x2="51266" y2="51333"/>
                        <a14:foregroundMark x1="47468" y1="55333" x2="47468" y2="55333"/>
                        <a14:foregroundMark x1="50000" y1="64667" x2="50000" y2="64667"/>
                        <a14:foregroundMark x1="95570" y1="49333" x2="95570" y2="49333"/>
                        <a14:backgroundMark x1="95570" y1="42667" x2="95570" y2="42667"/>
                        <a14:backgroundMark x1="38608" y1="4667" x2="38608" y2="4667"/>
                      </a14:backgroundRemoval>
                    </a14:imgEffect>
                  </a14:imgLayer>
                </a14:imgProps>
              </a:ext>
              <a:ext uri="{28A0092B-C50C-407E-A947-70E740481C1C}">
                <a14:useLocalDpi xmlns:a14="http://schemas.microsoft.com/office/drawing/2010/main" val="0"/>
              </a:ext>
            </a:extLst>
          </a:blip>
          <a:srcRect/>
          <a:stretch>
            <a:fillRect/>
          </a:stretch>
        </p:blipFill>
        <p:spPr bwMode="auto">
          <a:xfrm>
            <a:off x="3690960" y="4033882"/>
            <a:ext cx="893028" cy="847811"/>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BDB43BB-7251-48E8-B0AF-61D127D0C857}"/>
              </a:ext>
            </a:extLst>
          </p:cNvPr>
          <p:cNvSpPr/>
          <p:nvPr/>
        </p:nvSpPr>
        <p:spPr>
          <a:xfrm>
            <a:off x="3436407" y="4780979"/>
            <a:ext cx="1353264" cy="646331"/>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Aryan Renaissance Society</a:t>
            </a:r>
            <a:endParaRPr lang="en-US" sz="1200" dirty="0">
              <a:solidFill>
                <a:schemeClr val="bg1"/>
              </a:solidFill>
            </a:endParaRPr>
          </a:p>
        </p:txBody>
      </p:sp>
      <p:pic>
        <p:nvPicPr>
          <p:cNvPr id="4110" name="Picture 14" descr="Aryan Terror Brigade">
            <a:extLst>
              <a:ext uri="{FF2B5EF4-FFF2-40B4-BE49-F238E27FC236}">
                <a16:creationId xmlns:a16="http://schemas.microsoft.com/office/drawing/2014/main" id="{EF847677-7D7C-40ED-8109-8A1DE6E086F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667" b="94667" l="7438" r="94215">
                        <a14:foregroundMark x1="27273" y1="13333" x2="85124" y2="26667"/>
                        <a14:foregroundMark x1="85124" y1="26667" x2="76033" y2="73333"/>
                        <a14:foregroundMark x1="76033" y1="73333" x2="48760" y2="91333"/>
                        <a14:foregroundMark x1="85950" y1="65333" x2="85124" y2="18667"/>
                        <a14:foregroundMark x1="85124" y1="18667" x2="68595" y2="12667"/>
                        <a14:foregroundMark x1="95041" y1="34667" x2="95041" y2="34667"/>
                        <a14:foregroundMark x1="94215" y1="27333" x2="94215" y2="27333"/>
                        <a14:foregroundMark x1="41322" y1="64667" x2="41322" y2="64667"/>
                        <a14:foregroundMark x1="37190" y1="58000" x2="47934" y2="56667"/>
                        <a14:foregroundMark x1="51240" y1="58667" x2="56198" y2="32000"/>
                        <a14:foregroundMark x1="61157" y1="51333" x2="62810" y2="54667"/>
                        <a14:foregroundMark x1="61983" y1="56000" x2="61157" y2="62667"/>
                        <a14:foregroundMark x1="58678" y1="67333" x2="55372" y2="67333"/>
                        <a14:foregroundMark x1="50413" y1="66000" x2="44628" y2="66000"/>
                        <a14:foregroundMark x1="44628" y1="66667" x2="43802" y2="68000"/>
                        <a14:foregroundMark x1="37190" y1="66667" x2="35537" y2="65333"/>
                        <a14:foregroundMark x1="29752" y1="60000" x2="28926" y2="56667"/>
                        <a14:foregroundMark x1="26446" y1="54000" x2="26446" y2="54000"/>
                        <a14:foregroundMark x1="24793" y1="50667" x2="23967" y2="49333"/>
                        <a14:foregroundMark x1="23140" y1="46667" x2="23967" y2="44667"/>
                        <a14:foregroundMark x1="23967" y1="44000" x2="25620" y2="44000"/>
                        <a14:foregroundMark x1="25620" y1="42667" x2="27273" y2="41333"/>
                        <a14:foregroundMark x1="26446" y1="40000" x2="26446" y2="35333"/>
                        <a14:foregroundMark x1="26446" y1="32000" x2="26446" y2="30000"/>
                        <a14:foregroundMark x1="26446" y1="28667" x2="26446" y2="27333"/>
                        <a14:foregroundMark x1="27273" y1="24667" x2="29752" y2="22000"/>
                        <a14:foregroundMark x1="38843" y1="13333" x2="40496" y2="14667"/>
                        <a14:foregroundMark x1="40496" y1="13333" x2="42975" y2="14000"/>
                        <a14:foregroundMark x1="44628" y1="13333" x2="48760" y2="10667"/>
                        <a14:foregroundMark x1="51240" y1="8000" x2="56198" y2="8000"/>
                        <a14:foregroundMark x1="57851" y1="6667" x2="59504" y2="6667"/>
                        <a14:foregroundMark x1="61157" y1="7333" x2="62810" y2="8667"/>
                        <a14:foregroundMark x1="63636" y1="9333" x2="65289" y2="9333"/>
                        <a14:foregroundMark x1="66116" y1="10000" x2="66116" y2="10000"/>
                        <a14:foregroundMark x1="55372" y1="25333" x2="58678" y2="26667"/>
                        <a14:foregroundMark x1="74380" y1="34667" x2="74380" y2="34667"/>
                        <a14:foregroundMark x1="72727" y1="30667" x2="72727" y2="30667"/>
                        <a14:foregroundMark x1="76860" y1="46667" x2="76860" y2="46667"/>
                        <a14:foregroundMark x1="74380" y1="42667" x2="73554" y2="44000"/>
                        <a14:foregroundMark x1="40496" y1="44000" x2="40496" y2="44000"/>
                        <a14:foregroundMark x1="36364" y1="51333" x2="36364" y2="51333"/>
                        <a14:foregroundMark x1="35537" y1="40000" x2="35537" y2="40000"/>
                        <a14:foregroundMark x1="47934" y1="45333" x2="47934" y2="45333"/>
                        <a14:foregroundMark x1="42975" y1="46667" x2="42975" y2="46667"/>
                        <a14:foregroundMark x1="42975" y1="50667" x2="42975" y2="50667"/>
                        <a14:foregroundMark x1="16529" y1="73333" x2="16529" y2="73333"/>
                        <a14:foregroundMark x1="16529" y1="72667" x2="13223" y2="67333"/>
                        <a14:foregroundMark x1="19835" y1="75333" x2="24793" y2="80000"/>
                        <a14:foregroundMark x1="52893" y1="95333" x2="52893" y2="95333"/>
                        <a14:foregroundMark x1="58678" y1="54667" x2="50413" y2="26667"/>
                        <a14:foregroundMark x1="37190" y1="13333" x2="32231" y2="14667"/>
                        <a14:foregroundMark x1="39669" y1="37333" x2="39669" y2="37333"/>
                        <a14:foregroundMark x1="33058" y1="49333" x2="33058" y2="49333"/>
                        <a14:foregroundMark x1="42975" y1="39333" x2="42975" y2="39333"/>
                        <a14:foregroundMark x1="41322" y1="35333" x2="41322" y2="35333"/>
                        <a14:foregroundMark x1="9917" y1="60000" x2="9917" y2="60000"/>
                        <a14:foregroundMark x1="7438" y1="55333" x2="7438" y2="55333"/>
                      </a14:backgroundRemoval>
                    </a14:imgEffect>
                  </a14:imgLayer>
                </a14:imgProps>
              </a:ext>
              <a:ext uri="{28A0092B-C50C-407E-A947-70E740481C1C}">
                <a14:useLocalDpi xmlns:a14="http://schemas.microsoft.com/office/drawing/2010/main" val="0"/>
              </a:ext>
            </a:extLst>
          </a:blip>
          <a:srcRect/>
          <a:stretch>
            <a:fillRect/>
          </a:stretch>
        </p:blipFill>
        <p:spPr bwMode="auto">
          <a:xfrm>
            <a:off x="5412060" y="4160296"/>
            <a:ext cx="631930" cy="783385"/>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DB9AE833-C023-486E-A97B-29B8A6CF533C}"/>
              </a:ext>
            </a:extLst>
          </p:cNvPr>
          <p:cNvSpPr/>
          <p:nvPr/>
        </p:nvSpPr>
        <p:spPr>
          <a:xfrm>
            <a:off x="6661860" y="5150542"/>
            <a:ext cx="1203278"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latin typeface="roboto-slab"/>
              </a:rPr>
              <a:t>Aryan Warriors</a:t>
            </a:r>
            <a:endParaRPr lang="en-US" sz="1200" dirty="0">
              <a:solidFill>
                <a:schemeClr val="bg1"/>
              </a:solidFill>
            </a:endParaRPr>
          </a:p>
        </p:txBody>
      </p:sp>
      <p:pic>
        <p:nvPicPr>
          <p:cNvPr id="4112" name="Picture 16" descr="Atlantic City Skins">
            <a:extLst>
              <a:ext uri="{FF2B5EF4-FFF2-40B4-BE49-F238E27FC236}">
                <a16:creationId xmlns:a16="http://schemas.microsoft.com/office/drawing/2014/main" id="{C722ADBB-BE4A-4449-9D85-CEDA963183F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1615" y="4160296"/>
            <a:ext cx="947369" cy="86649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14" name="Picture 18" descr="Atomwaffen">
            <a:extLst>
              <a:ext uri="{FF2B5EF4-FFF2-40B4-BE49-F238E27FC236}">
                <a16:creationId xmlns:a16="http://schemas.microsoft.com/office/drawing/2014/main" id="{EF0D34E0-BA1A-4BE2-9AE9-A4CFB3238E6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667" b="90000" l="8029" r="90511">
                        <a14:foregroundMark x1="10949" y1="3333" x2="10949" y2="3333"/>
                        <a14:foregroundMark x1="66678" y1="4365" x2="69394" y2="4073"/>
                        <a14:foregroundMark x1="59816" y1="5102" x2="61245" y2="4948"/>
                        <a14:foregroundMark x1="40876" y1="24000" x2="62774" y2="50667"/>
                        <a14:foregroundMark x1="59124" y1="38667" x2="70073" y2="36667"/>
                        <a14:foregroundMark x1="50365" y1="60667" x2="50365" y2="60667"/>
                        <a14:foregroundMark x1="48905" y1="47333" x2="48905" y2="47333"/>
                        <a14:foregroundMark x1="48175" y1="63333" x2="48175" y2="63333"/>
                        <a14:foregroundMark x1="35036" y1="38667" x2="35036" y2="38667"/>
                        <a14:foregroundMark x1="48905" y1="90000" x2="48905" y2="90000"/>
                        <a14:foregroundMark x1="90511" y1="40667" x2="90511" y2="40667"/>
                        <a14:foregroundMark x1="36496" y1="39333" x2="36496" y2="38667"/>
                        <a14:foregroundMark x1="36496" y1="38667" x2="31387" y2="40000"/>
                        <a14:foregroundMark x1="46715" y1="64667" x2="54015" y2="64667"/>
                        <a14:backgroundMark x1="15328" y1="2000" x2="30657" y2="2667"/>
                        <a14:backgroundMark x1="36496" y1="4000" x2="60584" y2="4000"/>
                        <a14:backgroundMark x1="67153" y1="4000" x2="67153" y2="4000"/>
                        <a14:backgroundMark x1="66423" y1="4000" x2="60584" y2="4000"/>
                        <a14:backgroundMark x1="69343" y1="5333" x2="69343" y2="5333"/>
                        <a14:backgroundMark x1="69343" y1="5333" x2="69343" y2="5333"/>
                        <a14:backgroundMark x1="70073" y1="4000" x2="70073" y2="4000"/>
                        <a14:backgroundMark x1="70803" y1="4000" x2="69343" y2="4000"/>
                        <a14:backgroundMark x1="91241" y1="41333" x2="91241" y2="41333"/>
                        <a14:backgroundMark x1="30657" y1="3333" x2="30657" y2="3333"/>
                        <a14:backgroundMark x1="33577" y1="5333" x2="33577" y2="5333"/>
                        <a14:backgroundMark x1="29197" y1="5333" x2="29197" y2="5333"/>
                        <a14:backgroundMark x1="30657" y1="5333" x2="30657" y2="5333"/>
                        <a14:backgroundMark x1="32117" y1="5333" x2="32117" y2="5333"/>
                        <a14:backgroundMark x1="33577" y1="4000" x2="33577" y2="4000"/>
                        <a14:backgroundMark x1="10949" y1="2667" x2="10949" y2="2667"/>
                      </a14:backgroundRemoval>
                    </a14:imgEffect>
                  </a14:imgLayer>
                </a14:imgProps>
              </a:ext>
              <a:ext uri="{28A0092B-C50C-407E-A947-70E740481C1C}">
                <a14:useLocalDpi xmlns:a14="http://schemas.microsoft.com/office/drawing/2010/main" val="0"/>
              </a:ext>
            </a:extLst>
          </a:blip>
          <a:srcRect/>
          <a:stretch>
            <a:fillRect/>
          </a:stretch>
        </p:blipFill>
        <p:spPr bwMode="auto">
          <a:xfrm>
            <a:off x="605441" y="5668669"/>
            <a:ext cx="814092" cy="89134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A346CE9-A975-4A5E-879F-A8FE0831C399}"/>
              </a:ext>
            </a:extLst>
          </p:cNvPr>
          <p:cNvSpPr/>
          <p:nvPr/>
        </p:nvSpPr>
        <p:spPr>
          <a:xfrm>
            <a:off x="515438" y="6522067"/>
            <a:ext cx="1036309" cy="461665"/>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latin typeface="roboto-slab"/>
              </a:rPr>
              <a:t>Atomwaffen </a:t>
            </a:r>
          </a:p>
          <a:p>
            <a:pPr algn="ctr"/>
            <a:r>
              <a:rPr lang="en-US" sz="1200" dirty="0">
                <a:solidFill>
                  <a:schemeClr val="bg1"/>
                </a:solidFill>
                <a:latin typeface="roboto-slab"/>
              </a:rPr>
              <a:t>Division</a:t>
            </a:r>
            <a:endParaRPr lang="en-US" sz="1200" dirty="0">
              <a:solidFill>
                <a:schemeClr val="bg1"/>
              </a:solidFill>
            </a:endParaRPr>
          </a:p>
        </p:txBody>
      </p:sp>
      <p:pic>
        <p:nvPicPr>
          <p:cNvPr id="4116" name="Picture 20" descr="Blood &amp; Honour">
            <a:extLst>
              <a:ext uri="{FF2B5EF4-FFF2-40B4-BE49-F238E27FC236}">
                <a16:creationId xmlns:a16="http://schemas.microsoft.com/office/drawing/2014/main" id="{CABFA567-1D40-48F9-AE64-21A2F52F22D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92278" y="5699985"/>
            <a:ext cx="975247" cy="975247"/>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EB89213-029B-4435-9FFF-65602E10436B}"/>
              </a:ext>
            </a:extLst>
          </p:cNvPr>
          <p:cNvSpPr/>
          <p:nvPr/>
        </p:nvSpPr>
        <p:spPr>
          <a:xfrm>
            <a:off x="1913541" y="6706733"/>
            <a:ext cx="1323075"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Blood &amp; </a:t>
            </a:r>
            <a:r>
              <a:rPr lang="en-US" sz="1200" dirty="0" err="1">
                <a:solidFill>
                  <a:schemeClr val="bg1"/>
                </a:solidFill>
              </a:rPr>
              <a:t>Honour</a:t>
            </a:r>
            <a:endParaRPr lang="en-US" sz="1200" dirty="0">
              <a:solidFill>
                <a:schemeClr val="bg1"/>
              </a:solidFill>
            </a:endParaRPr>
          </a:p>
        </p:txBody>
      </p:sp>
      <p:pic>
        <p:nvPicPr>
          <p:cNvPr id="43" name="Picture 42">
            <a:extLst>
              <a:ext uri="{FF2B5EF4-FFF2-40B4-BE49-F238E27FC236}">
                <a16:creationId xmlns:a16="http://schemas.microsoft.com/office/drawing/2014/main" id="{7403A420-F656-4DAB-86DE-1F7491E245A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4000" b="96667" l="4698" r="94631">
                        <a14:foregroundMark x1="24832" y1="20667" x2="24832" y2="20667"/>
                        <a14:foregroundMark x1="49664" y1="6667" x2="49664" y2="6667"/>
                        <a14:foregroundMark x1="63758" y1="29333" x2="59060" y2="72667"/>
                        <a14:foregroundMark x1="46980" y1="19333" x2="49664" y2="35333"/>
                        <a14:foregroundMark x1="51007" y1="66000" x2="51007" y2="75333"/>
                        <a14:foregroundMark x1="67785" y1="68667" x2="67785" y2="68667"/>
                        <a14:foregroundMark x1="76510" y1="66667" x2="67114" y2="72000"/>
                        <a14:foregroundMark x1="76510" y1="64667" x2="63087" y2="62000"/>
                        <a14:foregroundMark x1="67785" y1="26667" x2="16107" y2="30667"/>
                        <a14:foregroundMark x1="16107" y1="30667" x2="34228" y2="78000"/>
                        <a14:foregroundMark x1="34228" y1="78000" x2="44295" y2="72667"/>
                        <a14:foregroundMark x1="55034" y1="29333" x2="40940" y2="77333"/>
                        <a14:foregroundMark x1="40940" y1="77333" x2="69128" y2="77333"/>
                        <a14:foregroundMark x1="67785" y1="80000" x2="78523" y2="75333"/>
                        <a14:foregroundMark x1="90199" y1="28000" x2="94631" y2="28667"/>
                        <a14:foregroundMark x1="28188" y1="18667" x2="90199" y2="28000"/>
                        <a14:foregroundMark x1="93709" y1="29333" x2="35570" y2="71333"/>
                        <a14:foregroundMark x1="94631" y1="28667" x2="93709" y2="29333"/>
                        <a14:foregroundMark x1="35570" y1="71333" x2="38926" y2="58000"/>
                        <a14:foregroundMark x1="12081" y1="52667" x2="15436" y2="51333"/>
                        <a14:foregroundMark x1="32215" y1="48000" x2="28188" y2="42667"/>
                        <a14:foregroundMark x1="84564" y1="49333" x2="81879" y2="56667"/>
                        <a14:foregroundMark x1="50336" y1="91333" x2="67785" y2="88667"/>
                        <a14:foregroundMark x1="57718" y1="94667" x2="44295" y2="96667"/>
                        <a14:foregroundMark x1="7383" y1="62667" x2="9396" y2="35333"/>
                        <a14:foregroundMark x1="5369" y1="56000" x2="5369" y2="56000"/>
                        <a14:foregroundMark x1="5369" y1="56000" x2="5369" y2="56000"/>
                        <a14:foregroundMark x1="94631" y1="61333" x2="94631" y2="61333"/>
                        <a14:foregroundMark x1="52349" y1="4000" x2="52349" y2="4000"/>
                        <a14:foregroundMark x1="53020" y1="82000" x2="53020" y2="82000"/>
                        <a14:foregroundMark x1="45638" y1="48667" x2="45638" y2="48667"/>
                        <a14:foregroundMark x1="43624" y1="48667" x2="43624" y2="48667"/>
                        <a14:foregroundMark x1="73154" y1="49333" x2="73154" y2="49333"/>
                        <a14:backgroundMark x1="94631" y1="29333" x2="94631" y2="29333"/>
                        <a14:backgroundMark x1="93960" y1="28667" x2="93960" y2="28667"/>
                        <a14:backgroundMark x1="92617" y1="28000" x2="92617" y2="28000"/>
                        <a14:backgroundMark x1="44295" y1="98000" x2="44295" y2="98000"/>
                        <a14:backgroundMark x1="44295" y1="97333" x2="44295" y2="97333"/>
                        <a14:backgroundMark x1="45638" y1="98000" x2="45638" y2="98000"/>
                      </a14:backgroundRemoval>
                    </a14:imgEffect>
                  </a14:imgLayer>
                </a14:imgProps>
              </a:ext>
            </a:extLst>
          </a:blip>
          <a:stretch>
            <a:fillRect/>
          </a:stretch>
        </p:blipFill>
        <p:spPr>
          <a:xfrm>
            <a:off x="3737392" y="5709298"/>
            <a:ext cx="729674" cy="734571"/>
          </a:xfrm>
          <a:prstGeom prst="rect">
            <a:avLst/>
          </a:prstGeom>
          <a:effectLst>
            <a:innerShdw blurRad="63500" dist="50800" dir="13500000">
              <a:prstClr val="black">
                <a:alpha val="50000"/>
              </a:prstClr>
            </a:innerShdw>
          </a:effectLst>
        </p:spPr>
      </p:pic>
      <p:sp>
        <p:nvSpPr>
          <p:cNvPr id="44" name="Rectangle 43">
            <a:extLst>
              <a:ext uri="{FF2B5EF4-FFF2-40B4-BE49-F238E27FC236}">
                <a16:creationId xmlns:a16="http://schemas.microsoft.com/office/drawing/2014/main" id="{F91D0A42-7EDE-42FC-B0A0-59DF46A394CA}"/>
              </a:ext>
            </a:extLst>
          </p:cNvPr>
          <p:cNvSpPr/>
          <p:nvPr/>
        </p:nvSpPr>
        <p:spPr>
          <a:xfrm>
            <a:off x="3456948" y="6522067"/>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Mystic Insignia of a Klansman</a:t>
            </a:r>
          </a:p>
        </p:txBody>
      </p:sp>
      <p:sp>
        <p:nvSpPr>
          <p:cNvPr id="45" name="Rectangle 44">
            <a:extLst>
              <a:ext uri="{FF2B5EF4-FFF2-40B4-BE49-F238E27FC236}">
                <a16:creationId xmlns:a16="http://schemas.microsoft.com/office/drawing/2014/main" id="{89E83743-456D-440A-AC1B-863BAD5EF7FA}"/>
              </a:ext>
            </a:extLst>
          </p:cNvPr>
          <p:cNvSpPr/>
          <p:nvPr/>
        </p:nvSpPr>
        <p:spPr>
          <a:xfrm>
            <a:off x="5057975" y="6706733"/>
            <a:ext cx="1307472"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Blue-eyed Devil</a:t>
            </a:r>
          </a:p>
        </p:txBody>
      </p:sp>
      <p:sp>
        <p:nvSpPr>
          <p:cNvPr id="47" name="Rectangle 46">
            <a:extLst>
              <a:ext uri="{FF2B5EF4-FFF2-40B4-BE49-F238E27FC236}">
                <a16:creationId xmlns:a16="http://schemas.microsoft.com/office/drawing/2014/main" id="{467A76C1-7789-4030-92D3-36709B5CFA49}"/>
              </a:ext>
            </a:extLst>
          </p:cNvPr>
          <p:cNvSpPr/>
          <p:nvPr/>
        </p:nvSpPr>
        <p:spPr>
          <a:xfrm>
            <a:off x="6585780" y="6706733"/>
            <a:ext cx="1344082"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Bound for Glory</a:t>
            </a:r>
          </a:p>
        </p:txBody>
      </p:sp>
      <p:sp>
        <p:nvSpPr>
          <p:cNvPr id="48" name="Rectangle 47">
            <a:extLst>
              <a:ext uri="{FF2B5EF4-FFF2-40B4-BE49-F238E27FC236}">
                <a16:creationId xmlns:a16="http://schemas.microsoft.com/office/drawing/2014/main" id="{415C2181-0202-43A3-912D-6FA6ABC7E1FE}"/>
              </a:ext>
            </a:extLst>
          </p:cNvPr>
          <p:cNvSpPr/>
          <p:nvPr/>
        </p:nvSpPr>
        <p:spPr>
          <a:xfrm>
            <a:off x="258328" y="8229207"/>
            <a:ext cx="1495025" cy="276999"/>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rPr>
              <a:t>Brotherhood Forever</a:t>
            </a:r>
          </a:p>
        </p:txBody>
      </p:sp>
      <p:sp>
        <p:nvSpPr>
          <p:cNvPr id="49" name="Rectangle 48">
            <a:extLst>
              <a:ext uri="{FF2B5EF4-FFF2-40B4-BE49-F238E27FC236}">
                <a16:creationId xmlns:a16="http://schemas.microsoft.com/office/drawing/2014/main" id="{EF3E201E-BA78-4D6C-BBD5-F595667B9ABC}"/>
              </a:ext>
            </a:extLst>
          </p:cNvPr>
          <p:cNvSpPr/>
          <p:nvPr/>
        </p:nvSpPr>
        <p:spPr>
          <a:xfrm>
            <a:off x="1915329" y="8074322"/>
            <a:ext cx="132307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Brothers of </a:t>
            </a:r>
          </a:p>
          <a:p>
            <a:pPr algn="ctr"/>
            <a:r>
              <a:rPr lang="en-US" sz="1200" dirty="0">
                <a:solidFill>
                  <a:schemeClr val="bg1"/>
                </a:solidFill>
              </a:rPr>
              <a:t>White Warriors</a:t>
            </a:r>
          </a:p>
        </p:txBody>
      </p:sp>
      <p:sp>
        <p:nvSpPr>
          <p:cNvPr id="50" name="Rectangle 49">
            <a:extLst>
              <a:ext uri="{FF2B5EF4-FFF2-40B4-BE49-F238E27FC236}">
                <a16:creationId xmlns:a16="http://schemas.microsoft.com/office/drawing/2014/main" id="{4FA891C2-068C-45C6-A9E4-054670FEA698}"/>
              </a:ext>
            </a:extLst>
          </p:cNvPr>
          <p:cNvSpPr/>
          <p:nvPr/>
        </p:nvSpPr>
        <p:spPr>
          <a:xfrm>
            <a:off x="3484492" y="7890869"/>
            <a:ext cx="1312964" cy="646331"/>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COORS Comrades of our Racial Struggle</a:t>
            </a:r>
          </a:p>
        </p:txBody>
      </p:sp>
      <p:sp>
        <p:nvSpPr>
          <p:cNvPr id="51" name="Rectangle 50">
            <a:extLst>
              <a:ext uri="{FF2B5EF4-FFF2-40B4-BE49-F238E27FC236}">
                <a16:creationId xmlns:a16="http://schemas.microsoft.com/office/drawing/2014/main" id="{EE09A6B3-EB8D-48FD-88C7-3B45924501CB}"/>
              </a:ext>
            </a:extLst>
          </p:cNvPr>
          <p:cNvSpPr/>
          <p:nvPr/>
        </p:nvSpPr>
        <p:spPr>
          <a:xfrm>
            <a:off x="5024711" y="8021976"/>
            <a:ext cx="1332723"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Crazy White Boy/s</a:t>
            </a:r>
            <a:endParaRPr lang="en-US" sz="1200" dirty="0">
              <a:solidFill>
                <a:schemeClr val="bg1"/>
              </a:solidFill>
            </a:endParaRPr>
          </a:p>
        </p:txBody>
      </p:sp>
      <p:sp>
        <p:nvSpPr>
          <p:cNvPr id="52" name="Rectangle 51">
            <a:extLst>
              <a:ext uri="{FF2B5EF4-FFF2-40B4-BE49-F238E27FC236}">
                <a16:creationId xmlns:a16="http://schemas.microsoft.com/office/drawing/2014/main" id="{16A68A99-AAE1-4806-B6F9-54BC0D4B15BF}"/>
              </a:ext>
            </a:extLst>
          </p:cNvPr>
          <p:cNvSpPr/>
          <p:nvPr/>
        </p:nvSpPr>
        <p:spPr>
          <a:xfrm>
            <a:off x="6592702" y="8068226"/>
            <a:ext cx="1337159"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The Creativity Movement</a:t>
            </a:r>
            <a:endParaRPr lang="en-US" sz="1200" dirty="0">
              <a:solidFill>
                <a:schemeClr val="bg1"/>
              </a:solidFill>
            </a:endParaRPr>
          </a:p>
        </p:txBody>
      </p:sp>
      <p:sp>
        <p:nvSpPr>
          <p:cNvPr id="53" name="Rectangle 52">
            <a:extLst>
              <a:ext uri="{FF2B5EF4-FFF2-40B4-BE49-F238E27FC236}">
                <a16:creationId xmlns:a16="http://schemas.microsoft.com/office/drawing/2014/main" id="{549F0448-5636-4EA1-AA0F-A0556B517D83}"/>
              </a:ext>
            </a:extLst>
          </p:cNvPr>
          <p:cNvSpPr/>
          <p:nvPr/>
        </p:nvSpPr>
        <p:spPr>
          <a:xfrm>
            <a:off x="352138" y="9799735"/>
            <a:ext cx="1325671"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Crew 1488</a:t>
            </a:r>
            <a:endParaRPr lang="en-US" sz="1200" dirty="0">
              <a:solidFill>
                <a:schemeClr val="bg1"/>
              </a:solidFill>
            </a:endParaRPr>
          </a:p>
        </p:txBody>
      </p:sp>
      <p:sp>
        <p:nvSpPr>
          <p:cNvPr id="54" name="Rectangle 53">
            <a:extLst>
              <a:ext uri="{FF2B5EF4-FFF2-40B4-BE49-F238E27FC236}">
                <a16:creationId xmlns:a16="http://schemas.microsoft.com/office/drawing/2014/main" id="{704E93C8-80DA-4A80-9FDE-C849E959019B}"/>
              </a:ext>
            </a:extLst>
          </p:cNvPr>
          <p:cNvSpPr/>
          <p:nvPr/>
        </p:nvSpPr>
        <p:spPr>
          <a:xfrm>
            <a:off x="2080766" y="9613199"/>
            <a:ext cx="1071254" cy="461665"/>
          </a:xfrm>
          <a:prstGeom prst="rect">
            <a:avLst/>
          </a:prstGeom>
          <a:effectLst>
            <a:innerShdw blurRad="63500" dist="50800" dir="13500000">
              <a:prstClr val="black">
                <a:alpha val="50000"/>
              </a:prstClr>
            </a:innerShdw>
          </a:effectLst>
        </p:spPr>
        <p:txBody>
          <a:bodyPr wrap="none">
            <a:spAutoFit/>
          </a:bodyPr>
          <a:lstStyle/>
          <a:p>
            <a:pPr algn="ctr"/>
            <a:r>
              <a:rPr lang="en-US" sz="1200" dirty="0">
                <a:solidFill>
                  <a:schemeClr val="bg1"/>
                </a:solidFill>
              </a:rPr>
              <a:t>Daily Stormer </a:t>
            </a:r>
          </a:p>
          <a:p>
            <a:pPr algn="ctr"/>
            <a:r>
              <a:rPr lang="en-US" sz="1200" dirty="0">
                <a:solidFill>
                  <a:schemeClr val="bg1"/>
                </a:solidFill>
              </a:rPr>
              <a:t>Book Clubs</a:t>
            </a:r>
          </a:p>
        </p:txBody>
      </p:sp>
      <p:sp>
        <p:nvSpPr>
          <p:cNvPr id="55" name="Rectangle 54">
            <a:extLst>
              <a:ext uri="{FF2B5EF4-FFF2-40B4-BE49-F238E27FC236}">
                <a16:creationId xmlns:a16="http://schemas.microsoft.com/office/drawing/2014/main" id="{622B660B-07BA-4C84-8A77-48F268A21585}"/>
              </a:ext>
            </a:extLst>
          </p:cNvPr>
          <p:cNvSpPr/>
          <p:nvPr/>
        </p:nvSpPr>
        <p:spPr>
          <a:xfrm>
            <a:off x="8363261" y="12915629"/>
            <a:ext cx="972449" cy="1477328"/>
          </a:xfrm>
          <a:prstGeom prst="rect">
            <a:avLst/>
          </a:prstGeom>
        </p:spPr>
        <p:txBody>
          <a:bodyPr wrap="square">
            <a:spAutoFit/>
          </a:bodyPr>
          <a:lstStyle/>
          <a:p>
            <a:r>
              <a:rPr lang="en-US" dirty="0">
                <a:solidFill>
                  <a:srgbClr val="2F3031"/>
                </a:solidFill>
                <a:latin typeface="roboto-slab"/>
              </a:rPr>
              <a:t>Diversity = White Genocide</a:t>
            </a:r>
            <a:endParaRPr lang="en-US" dirty="0"/>
          </a:p>
        </p:txBody>
      </p:sp>
      <p:pic>
        <p:nvPicPr>
          <p:cNvPr id="4118" name="Picture 22" descr="Blue Eyed Devils">
            <a:extLst>
              <a:ext uri="{FF2B5EF4-FFF2-40B4-BE49-F238E27FC236}">
                <a16:creationId xmlns:a16="http://schemas.microsoft.com/office/drawing/2014/main" id="{A456ABDD-9CBC-4A85-8885-8C9BACF0EAD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64294" y="5630044"/>
            <a:ext cx="688265" cy="91362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20" name="Picture 24" descr="Bound for Glory">
            <a:extLst>
              <a:ext uri="{FF2B5EF4-FFF2-40B4-BE49-F238E27FC236}">
                <a16:creationId xmlns:a16="http://schemas.microsoft.com/office/drawing/2014/main" id="{3FD23B93-7D9F-4BC7-A4B8-0CF2FEC9812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26433" y="5663226"/>
            <a:ext cx="874132" cy="103244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22" name="Picture 26" descr="Brotherhood Forever">
            <a:extLst>
              <a:ext uri="{FF2B5EF4-FFF2-40B4-BE49-F238E27FC236}">
                <a16:creationId xmlns:a16="http://schemas.microsoft.com/office/drawing/2014/main" id="{537F4175-572B-403B-96CB-4939285F40E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8585" y="7232385"/>
            <a:ext cx="905763" cy="88800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24" name="Picture 28" descr="Brothers of White Warriors">
            <a:extLst>
              <a:ext uri="{FF2B5EF4-FFF2-40B4-BE49-F238E27FC236}">
                <a16:creationId xmlns:a16="http://schemas.microsoft.com/office/drawing/2014/main" id="{57F1B499-14FF-4D8C-B091-52912F5BB9C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20496" y="7249074"/>
            <a:ext cx="870827" cy="85375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26" name="Picture 30" descr="COORS Family Skins">
            <a:extLst>
              <a:ext uri="{FF2B5EF4-FFF2-40B4-BE49-F238E27FC236}">
                <a16:creationId xmlns:a16="http://schemas.microsoft.com/office/drawing/2014/main" id="{8A58918F-8F55-46FA-AC87-06E1462591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22580" y="7191441"/>
            <a:ext cx="803187" cy="75298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30" name="Picture 34" descr="Crazy White Boy">
            <a:extLst>
              <a:ext uri="{FF2B5EF4-FFF2-40B4-BE49-F238E27FC236}">
                <a16:creationId xmlns:a16="http://schemas.microsoft.com/office/drawing/2014/main" id="{2A6B4A77-9D86-419E-BA64-2F4C7AE3D1C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84473" y="7232385"/>
            <a:ext cx="1193265" cy="764914"/>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6008C30E-EB4C-404A-BFDB-6C4DAC2CB6F3}"/>
              </a:ext>
            </a:extLst>
          </p:cNvPr>
          <p:cNvPicPr>
            <a:picLocks noChangeAspect="1"/>
          </p:cNvPicPr>
          <p:nvPr/>
        </p:nvPicPr>
        <p:blipFill>
          <a:blip r:embed="rId31"/>
          <a:stretch>
            <a:fillRect/>
          </a:stretch>
        </p:blipFill>
        <p:spPr>
          <a:xfrm>
            <a:off x="6814066" y="7232385"/>
            <a:ext cx="864179" cy="864179"/>
          </a:xfrm>
          <a:prstGeom prst="rect">
            <a:avLst/>
          </a:prstGeom>
          <a:effectLst>
            <a:innerShdw blurRad="63500" dist="50800" dir="13500000">
              <a:prstClr val="black">
                <a:alpha val="50000"/>
              </a:prstClr>
            </a:innerShdw>
          </a:effectLst>
        </p:spPr>
      </p:pic>
      <p:pic>
        <p:nvPicPr>
          <p:cNvPr id="57" name="Picture 56">
            <a:extLst>
              <a:ext uri="{FF2B5EF4-FFF2-40B4-BE49-F238E27FC236}">
                <a16:creationId xmlns:a16="http://schemas.microsoft.com/office/drawing/2014/main" id="{56CBFD27-BE02-4F3B-9CB2-D057B37472CF}"/>
              </a:ext>
            </a:extLst>
          </p:cNvPr>
          <p:cNvPicPr>
            <a:picLocks noChangeAspect="1"/>
          </p:cNvPicPr>
          <p:nvPr/>
        </p:nvPicPr>
        <p:blipFill>
          <a:blip r:embed="rId32"/>
          <a:stretch>
            <a:fillRect/>
          </a:stretch>
        </p:blipFill>
        <p:spPr>
          <a:xfrm>
            <a:off x="519407" y="8805158"/>
            <a:ext cx="1016768" cy="866564"/>
          </a:xfrm>
          <a:prstGeom prst="rect">
            <a:avLst/>
          </a:prstGeom>
          <a:effectLst>
            <a:innerShdw blurRad="63500" dist="50800" dir="13500000">
              <a:prstClr val="black">
                <a:alpha val="50000"/>
              </a:prstClr>
            </a:innerShdw>
          </a:effectLst>
        </p:spPr>
      </p:pic>
      <p:pic>
        <p:nvPicPr>
          <p:cNvPr id="4132" name="Picture 36" descr="Daily Stormer Book Club">
            <a:extLst>
              <a:ext uri="{FF2B5EF4-FFF2-40B4-BE49-F238E27FC236}">
                <a16:creationId xmlns:a16="http://schemas.microsoft.com/office/drawing/2014/main" id="{8D1970D6-C4E8-4645-BEFE-BC0637274A8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75172" y="8805158"/>
            <a:ext cx="761476" cy="793204"/>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34" name="Picture 38" descr="European Kindred">
            <a:extLst>
              <a:ext uri="{FF2B5EF4-FFF2-40B4-BE49-F238E27FC236}">
                <a16:creationId xmlns:a16="http://schemas.microsoft.com/office/drawing/2014/main" id="{75460D77-2526-454F-90F7-A7A2D85F713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22580" y="8805158"/>
            <a:ext cx="816421" cy="77508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BF1B16D4-8943-4946-8BE1-02BD77BF68F9}"/>
              </a:ext>
            </a:extLst>
          </p:cNvPr>
          <p:cNvSpPr/>
          <p:nvPr/>
        </p:nvSpPr>
        <p:spPr>
          <a:xfrm>
            <a:off x="3468310" y="9660411"/>
            <a:ext cx="1338329"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The European Kindred</a:t>
            </a:r>
            <a:endParaRPr lang="en-US" sz="1200" dirty="0">
              <a:solidFill>
                <a:schemeClr val="bg1"/>
              </a:solidFill>
            </a:endParaRPr>
          </a:p>
        </p:txBody>
      </p:sp>
      <p:pic>
        <p:nvPicPr>
          <p:cNvPr id="4136" name="Picture 40" descr="Firm 22">
            <a:extLst>
              <a:ext uri="{FF2B5EF4-FFF2-40B4-BE49-F238E27FC236}">
                <a16:creationId xmlns:a16="http://schemas.microsoft.com/office/drawing/2014/main" id="{12AE787B-118B-43C6-AA2C-C6714E4D9C9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21651" y="8805158"/>
            <a:ext cx="998684" cy="998684"/>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064CBC47-80C6-4844-B404-75C3EB22A376}"/>
              </a:ext>
            </a:extLst>
          </p:cNvPr>
          <p:cNvSpPr/>
          <p:nvPr/>
        </p:nvSpPr>
        <p:spPr>
          <a:xfrm>
            <a:off x="5024711" y="9844614"/>
            <a:ext cx="1417300" cy="276999"/>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Firm 22</a:t>
            </a:r>
            <a:endParaRPr lang="en-US" sz="1200" dirty="0">
              <a:solidFill>
                <a:schemeClr val="bg1"/>
              </a:solidFill>
            </a:endParaRPr>
          </a:p>
        </p:txBody>
      </p:sp>
      <p:pic>
        <p:nvPicPr>
          <p:cNvPr id="4140" name="Picture 44" descr="Image result for 211 crew logo.">
            <a:extLst>
              <a:ext uri="{FF2B5EF4-FFF2-40B4-BE49-F238E27FC236}">
                <a16:creationId xmlns:a16="http://schemas.microsoft.com/office/drawing/2014/main" id="{B26D19DB-05E0-4395-BA76-A9AD6D8D03CC}"/>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9559" b="92647" l="9559" r="89706">
                        <a14:foregroundMark x1="55147" y1="16912" x2="55147" y2="16912"/>
                        <a14:foregroundMark x1="52941" y1="27941" x2="52941" y2="27941"/>
                        <a14:foregroundMark x1="30147" y1="44853" x2="30147" y2="44853"/>
                        <a14:foregroundMark x1="11029" y1="84559" x2="11029" y2="84559"/>
                        <a14:foregroundMark x1="39706" y1="92647" x2="40441" y2="91912"/>
                        <a14:foregroundMark x1="66176" y1="36765" x2="66176" y2="36765"/>
                        <a14:foregroundMark x1="60294" y1="26471" x2="60294" y2="26471"/>
                        <a14:foregroundMark x1="69118" y1="39706" x2="69118" y2="39706"/>
                        <a14:foregroundMark x1="64706" y1="32353" x2="64706" y2="32353"/>
                        <a14:foregroundMark x1="63235" y1="28676" x2="63235" y2="28676"/>
                        <a14:foregroundMark x1="65441" y1="30147" x2="69118" y2="36029"/>
                        <a14:foregroundMark x1="73529" y1="41912" x2="81618" y2="58088"/>
                        <a14:backgroundMark x1="50000" y1="53676" x2="50000" y2="53676"/>
                      </a14:backgroundRemoval>
                    </a14:imgEffect>
                  </a14:imgLayer>
                </a14:imgProps>
              </a:ext>
              <a:ext uri="{28A0092B-C50C-407E-A947-70E740481C1C}">
                <a14:useLocalDpi xmlns:a14="http://schemas.microsoft.com/office/drawing/2010/main" val="0"/>
              </a:ext>
            </a:extLst>
          </a:blip>
          <a:srcRect/>
          <a:stretch>
            <a:fillRect/>
          </a:stretch>
        </p:blipFill>
        <p:spPr bwMode="auto">
          <a:xfrm>
            <a:off x="605441" y="1092774"/>
            <a:ext cx="732049" cy="732049"/>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42" name="Picture 46" descr="Image result for Soldiers of Aryan Culture">
            <a:extLst>
              <a:ext uri="{FF2B5EF4-FFF2-40B4-BE49-F238E27FC236}">
                <a16:creationId xmlns:a16="http://schemas.microsoft.com/office/drawing/2014/main" id="{2AFCBBA1-3E95-48D2-9042-A12C135F44DA}"/>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5045" t="53776" r="43246" b="-282"/>
          <a:stretch/>
        </p:blipFill>
        <p:spPr bwMode="auto">
          <a:xfrm>
            <a:off x="2080766" y="1024784"/>
            <a:ext cx="972361" cy="655899"/>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44" name="Picture 48" descr="Image result for Alabama Aryan Brotherhood">
            <a:extLst>
              <a:ext uri="{FF2B5EF4-FFF2-40B4-BE49-F238E27FC236}">
                <a16:creationId xmlns:a16="http://schemas.microsoft.com/office/drawing/2014/main" id="{D21A54E8-947D-470E-901E-0164336FC19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347614" y="985607"/>
            <a:ext cx="777330" cy="77308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46" name="Picture 50" descr="Image result for The Aryan Brotherhood of Texas logo">
            <a:extLst>
              <a:ext uri="{FF2B5EF4-FFF2-40B4-BE49-F238E27FC236}">
                <a16:creationId xmlns:a16="http://schemas.microsoft.com/office/drawing/2014/main" id="{4CC98409-4E57-4A30-A55F-45CC674991F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977103" y="2586145"/>
            <a:ext cx="1219020" cy="682651"/>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48" name="Picture 52" descr="Image result for Aryan Nations (Tennessee prison gang) logo">
            <a:extLst>
              <a:ext uri="{FF2B5EF4-FFF2-40B4-BE49-F238E27FC236}">
                <a16:creationId xmlns:a16="http://schemas.microsoft.com/office/drawing/2014/main" id="{D15FDA81-3C1A-4247-99FE-268950A55C92}"/>
              </a:ext>
            </a:extLst>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3182" b="95455" l="524" r="97382">
                        <a14:foregroundMark x1="16754" y1="26364" x2="51309" y2="95909"/>
                        <a14:foregroundMark x1="65445" y1="70000" x2="89005" y2="12273"/>
                        <a14:foregroundMark x1="89005" y1="12273" x2="23560" y2="5909"/>
                        <a14:foregroundMark x1="23560" y1="5909" x2="24607" y2="64091"/>
                        <a14:foregroundMark x1="24607" y1="64091" x2="26702" y2="69545"/>
                        <a14:foregroundMark x1="92147" y1="13182" x2="86911" y2="50000"/>
                        <a14:foregroundMark x1="94241" y1="25455" x2="94241" y2="4091"/>
                        <a14:foregroundMark x1="86911" y1="5909" x2="19895" y2="3182"/>
                        <a14:foregroundMark x1="19895" y1="3182" x2="10995" y2="47727"/>
                        <a14:foregroundMark x1="8901" y1="29545" x2="8901" y2="29545"/>
                        <a14:foregroundMark x1="8901" y1="19091" x2="8901" y2="19091"/>
                        <a14:foregroundMark x1="8377" y1="9091" x2="9948" y2="21364"/>
                        <a14:foregroundMark x1="1047" y1="13636" x2="1047" y2="13636"/>
                        <a14:foregroundMark x1="1571" y1="13636" x2="3141" y2="14091"/>
                        <a14:foregroundMark x1="56021" y1="55909" x2="63351" y2="46818"/>
                        <a14:foregroundMark x1="65445" y1="46364" x2="65969" y2="50000"/>
                        <a14:foregroundMark x1="82199" y1="53636" x2="82199" y2="53636"/>
                        <a14:foregroundMark x1="97382" y1="30909" x2="97382" y2="30909"/>
                        <a14:foregroundMark x1="82199" y1="44545" x2="82199" y2="44545"/>
                        <a14:foregroundMark x1="84817" y1="44545" x2="81675" y2="49091"/>
                        <a14:foregroundMark x1="82199" y1="29091" x2="34031" y2="30909"/>
                        <a14:foregroundMark x1="71204" y1="17727" x2="43979" y2="15000"/>
                        <a14:foregroundMark x1="45026" y1="15000" x2="35602" y2="19545"/>
                      </a14:backgroundRemoval>
                    </a14:imgEffect>
                  </a14:imgLayer>
                </a14:imgProps>
              </a:ext>
              <a:ext uri="{28A0092B-C50C-407E-A947-70E740481C1C}">
                <a14:useLocalDpi xmlns:a14="http://schemas.microsoft.com/office/drawing/2010/main" val="0"/>
              </a:ext>
            </a:extLst>
          </a:blip>
          <a:srcRect/>
          <a:stretch>
            <a:fillRect/>
          </a:stretch>
        </p:blipFill>
        <p:spPr bwMode="auto">
          <a:xfrm>
            <a:off x="2222754" y="4160296"/>
            <a:ext cx="727720" cy="83821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64" name="Rectangle 163">
            <a:extLst>
              <a:ext uri="{FF2B5EF4-FFF2-40B4-BE49-F238E27FC236}">
                <a16:creationId xmlns:a16="http://schemas.microsoft.com/office/drawing/2014/main" id="{C7EEA183-B8E0-4949-A6A0-0ED3AABA9EBE}"/>
              </a:ext>
            </a:extLst>
          </p:cNvPr>
          <p:cNvSpPr/>
          <p:nvPr/>
        </p:nvSpPr>
        <p:spPr>
          <a:xfrm>
            <a:off x="1958014" y="4985560"/>
            <a:ext cx="1300356"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latin typeface="roboto-slab"/>
              </a:rPr>
              <a:t>Aryan Nations</a:t>
            </a:r>
          </a:p>
          <a:p>
            <a:pPr algn="ctr"/>
            <a:r>
              <a:rPr lang="en-US" sz="1200" dirty="0">
                <a:solidFill>
                  <a:schemeClr val="bg1"/>
                </a:solidFill>
                <a:latin typeface="roboto-slab"/>
              </a:rPr>
              <a:t>Tennessee </a:t>
            </a:r>
            <a:endParaRPr lang="en-US" sz="1200" dirty="0">
              <a:solidFill>
                <a:schemeClr val="bg1"/>
              </a:solidFill>
            </a:endParaRPr>
          </a:p>
        </p:txBody>
      </p:sp>
      <p:sp>
        <p:nvSpPr>
          <p:cNvPr id="167" name="Rectangle 166">
            <a:extLst>
              <a:ext uri="{FF2B5EF4-FFF2-40B4-BE49-F238E27FC236}">
                <a16:creationId xmlns:a16="http://schemas.microsoft.com/office/drawing/2014/main" id="{2B70A2CB-6DF1-4173-9933-15772E5E2441}"/>
              </a:ext>
            </a:extLst>
          </p:cNvPr>
          <p:cNvSpPr/>
          <p:nvPr/>
        </p:nvSpPr>
        <p:spPr>
          <a:xfrm>
            <a:off x="5012183" y="4977915"/>
            <a:ext cx="1353264"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The Aryan </a:t>
            </a:r>
          </a:p>
          <a:p>
            <a:pPr algn="ctr"/>
            <a:r>
              <a:rPr lang="en-US" sz="1200" dirty="0">
                <a:solidFill>
                  <a:schemeClr val="bg1"/>
                </a:solidFill>
              </a:rPr>
              <a:t>Terror Brigade</a:t>
            </a:r>
          </a:p>
        </p:txBody>
      </p:sp>
      <p:pic>
        <p:nvPicPr>
          <p:cNvPr id="4152" name="Picture 56" descr="Free America Rally">
            <a:extLst>
              <a:ext uri="{FF2B5EF4-FFF2-40B4-BE49-F238E27FC236}">
                <a16:creationId xmlns:a16="http://schemas.microsoft.com/office/drawing/2014/main" id="{64A53B21-1415-41EC-A721-CFBFE1D1ADCA}"/>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826433" y="8805158"/>
            <a:ext cx="896476" cy="82497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68" name="Rectangle 167">
            <a:extLst>
              <a:ext uri="{FF2B5EF4-FFF2-40B4-BE49-F238E27FC236}">
                <a16:creationId xmlns:a16="http://schemas.microsoft.com/office/drawing/2014/main" id="{83389B27-7A1F-41BF-997A-0104FEDAB699}"/>
              </a:ext>
            </a:extLst>
          </p:cNvPr>
          <p:cNvSpPr/>
          <p:nvPr/>
        </p:nvSpPr>
        <p:spPr>
          <a:xfrm>
            <a:off x="6604544" y="9660171"/>
            <a:ext cx="1332722" cy="461665"/>
          </a:xfrm>
          <a:prstGeom prst="rect">
            <a:avLst/>
          </a:prstGeom>
          <a:effectLst>
            <a:innerShdw blurRad="63500" dist="50800" dir="13500000">
              <a:prstClr val="black">
                <a:alpha val="50000"/>
              </a:prstClr>
            </a:innerShdw>
          </a:effectLst>
        </p:spPr>
        <p:txBody>
          <a:bodyPr wrap="square">
            <a:spAutoFit/>
          </a:bodyPr>
          <a:lstStyle/>
          <a:p>
            <a:pPr algn="ctr"/>
            <a:r>
              <a:rPr lang="en-US" sz="1200" dirty="0">
                <a:solidFill>
                  <a:schemeClr val="bg1"/>
                </a:solidFill>
              </a:rPr>
              <a:t>Free America Rally </a:t>
            </a:r>
          </a:p>
        </p:txBody>
      </p:sp>
      <p:sp>
        <p:nvSpPr>
          <p:cNvPr id="170" name="TextBox 169">
            <a:extLst>
              <a:ext uri="{FF2B5EF4-FFF2-40B4-BE49-F238E27FC236}">
                <a16:creationId xmlns:a16="http://schemas.microsoft.com/office/drawing/2014/main" id="{39F37095-875A-4770-AC37-75A82ACC5A2C}"/>
              </a:ext>
            </a:extLst>
          </p:cNvPr>
          <p:cNvSpPr txBox="1"/>
          <p:nvPr/>
        </p:nvSpPr>
        <p:spPr>
          <a:xfrm>
            <a:off x="2563279" y="17735"/>
            <a:ext cx="3155347" cy="369332"/>
          </a:xfrm>
          <a:prstGeom prst="rect">
            <a:avLst/>
          </a:prstGeom>
          <a:noFill/>
        </p:spPr>
        <p:txBody>
          <a:bodyPr wrap="square" rtlCol="0">
            <a:spAutoFit/>
          </a:bodyPr>
          <a:lstStyle/>
          <a:p>
            <a:pPr algn="ctr"/>
            <a:r>
              <a:rPr lang="en-US" dirty="0">
                <a:solidFill>
                  <a:schemeClr val="tx1">
                    <a:lumMod val="65000"/>
                    <a:lumOff val="35000"/>
                  </a:schemeClr>
                </a:solidFill>
              </a:rPr>
              <a:t>© 2019 Terry Oroszi</a:t>
            </a:r>
          </a:p>
        </p:txBody>
      </p:sp>
    </p:spTree>
    <p:extLst>
      <p:ext uri="{BB962C8B-B14F-4D97-AF65-F5344CB8AC3E}">
        <p14:creationId xmlns:p14="http://schemas.microsoft.com/office/powerpoint/2010/main" val="31062561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SX19 Theme">
    <a:dk1>
      <a:srgbClr val="001825"/>
    </a:dk1>
    <a:lt1>
      <a:sysClr val="window" lastClr="FFFFFF"/>
    </a:lt1>
    <a:dk2>
      <a:srgbClr val="004B6C"/>
    </a:dk2>
    <a:lt2>
      <a:srgbClr val="E7E6E6"/>
    </a:lt2>
    <a:accent1>
      <a:srgbClr val="BEC531"/>
    </a:accent1>
    <a:accent2>
      <a:srgbClr val="004B6C"/>
    </a:accent2>
    <a:accent3>
      <a:srgbClr val="BA3368"/>
    </a:accent3>
    <a:accent4>
      <a:srgbClr val="BFBFBF"/>
    </a:accent4>
    <a:accent5>
      <a:srgbClr val="782B90"/>
    </a:accent5>
    <a:accent6>
      <a:srgbClr val="FFFFFF"/>
    </a:accent6>
    <a:hlink>
      <a:srgbClr val="BEC531"/>
    </a:hlink>
    <a:folHlink>
      <a:srgbClr val="BA33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SX19 Theme">
    <a:dk1>
      <a:srgbClr val="001825"/>
    </a:dk1>
    <a:lt1>
      <a:sysClr val="window" lastClr="FFFFFF"/>
    </a:lt1>
    <a:dk2>
      <a:srgbClr val="004B6C"/>
    </a:dk2>
    <a:lt2>
      <a:srgbClr val="E7E6E6"/>
    </a:lt2>
    <a:accent1>
      <a:srgbClr val="BEC531"/>
    </a:accent1>
    <a:accent2>
      <a:srgbClr val="004B6C"/>
    </a:accent2>
    <a:accent3>
      <a:srgbClr val="BA3368"/>
    </a:accent3>
    <a:accent4>
      <a:srgbClr val="BFBFBF"/>
    </a:accent4>
    <a:accent5>
      <a:srgbClr val="782B90"/>
    </a:accent5>
    <a:accent6>
      <a:srgbClr val="FFFFFF"/>
    </a:accent6>
    <a:hlink>
      <a:srgbClr val="BEC531"/>
    </a:hlink>
    <a:folHlink>
      <a:srgbClr val="BA33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SX19 Theme">
    <a:dk1>
      <a:srgbClr val="001825"/>
    </a:dk1>
    <a:lt1>
      <a:sysClr val="window" lastClr="FFFFFF"/>
    </a:lt1>
    <a:dk2>
      <a:srgbClr val="004B6C"/>
    </a:dk2>
    <a:lt2>
      <a:srgbClr val="E7E6E6"/>
    </a:lt2>
    <a:accent1>
      <a:srgbClr val="BEC531"/>
    </a:accent1>
    <a:accent2>
      <a:srgbClr val="004B6C"/>
    </a:accent2>
    <a:accent3>
      <a:srgbClr val="BA3368"/>
    </a:accent3>
    <a:accent4>
      <a:srgbClr val="BFBFBF"/>
    </a:accent4>
    <a:accent5>
      <a:srgbClr val="782B90"/>
    </a:accent5>
    <a:accent6>
      <a:srgbClr val="FFFFFF"/>
    </a:accent6>
    <a:hlink>
      <a:srgbClr val="BEC531"/>
    </a:hlink>
    <a:folHlink>
      <a:srgbClr val="BA33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5554</TotalTime>
  <Words>3462</Words>
  <Application>Microsoft Office PowerPoint</Application>
  <PresentationFormat>Custom</PresentationFormat>
  <Paragraphs>503</Paragraphs>
  <Slides>13</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Adobe Garamond Pro Bold</vt:lpstr>
      <vt:lpstr>Arial</vt:lpstr>
      <vt:lpstr>Arial Black</vt:lpstr>
      <vt:lpstr>Bahnschrift SemiBold</vt:lpstr>
      <vt:lpstr>Berlin Sans FB Demi</vt:lpstr>
      <vt:lpstr>Bodoni MT</vt:lpstr>
      <vt:lpstr>Calibri</vt:lpstr>
      <vt:lpstr>Calibri Light</vt:lpstr>
      <vt:lpstr>Georgia</vt:lpstr>
      <vt:lpstr>roboto-slab</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Oroszi, Terry L</dc:creator>
  <cp:lastModifiedBy>Terry Oroszi</cp:lastModifiedBy>
  <cp:revision>138</cp:revision>
  <dcterms:created xsi:type="dcterms:W3CDTF">2019-10-26T14:15:47Z</dcterms:created>
  <dcterms:modified xsi:type="dcterms:W3CDTF">2021-10-25T18:03:33Z</dcterms:modified>
</cp:coreProperties>
</file>